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8" r:id="rId2"/>
    <p:sldMasterId id="2147483684" r:id="rId3"/>
  </p:sldMasterIdLst>
  <p:notesMasterIdLst>
    <p:notesMasterId r:id="rId37"/>
  </p:notesMasterIdLst>
  <p:sldIdLst>
    <p:sldId id="313" r:id="rId4"/>
    <p:sldId id="394" r:id="rId5"/>
    <p:sldId id="433" r:id="rId6"/>
    <p:sldId id="434" r:id="rId7"/>
    <p:sldId id="435" r:id="rId8"/>
    <p:sldId id="436" r:id="rId9"/>
    <p:sldId id="471" r:id="rId10"/>
    <p:sldId id="341" r:id="rId11"/>
    <p:sldId id="439" r:id="rId12"/>
    <p:sldId id="472" r:id="rId13"/>
    <p:sldId id="454" r:id="rId14"/>
    <p:sldId id="262" r:id="rId15"/>
    <p:sldId id="399" r:id="rId16"/>
    <p:sldId id="904" r:id="rId17"/>
    <p:sldId id="400" r:id="rId18"/>
    <p:sldId id="906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57" r:id="rId28"/>
    <p:sldId id="441" r:id="rId29"/>
    <p:sldId id="468" r:id="rId30"/>
    <p:sldId id="442" r:id="rId31"/>
    <p:sldId id="447" r:id="rId32"/>
    <p:sldId id="458" r:id="rId33"/>
    <p:sldId id="470" r:id="rId34"/>
    <p:sldId id="445" r:id="rId35"/>
    <p:sldId id="446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LIJUN" initials="ZL" lastIdx="1" clrIdx="0">
    <p:extLst>
      <p:ext uri="{19B8F6BF-5375-455C-9EA6-DF929625EA0E}">
        <p15:presenceInfo xmlns:p15="http://schemas.microsoft.com/office/powerpoint/2012/main" userId="0956ff784281b9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2868" autoAdjust="0"/>
  </p:normalViewPr>
  <p:slideViewPr>
    <p:cSldViewPr snapToGrid="0" showGuides="1">
      <p:cViewPr varScale="1">
        <p:scale>
          <a:sx n="90" d="100"/>
          <a:sy n="90" d="100"/>
        </p:scale>
        <p:origin x="648" y="58"/>
      </p:cViewPr>
      <p:guideLst>
        <p:guide orient="horz" pos="1613"/>
        <p:guide pos="289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956ff784281b9d5" providerId="LiveId" clId="{037B148E-C25B-45A0-8B68-887D2BAD6C6F}"/>
    <pc:docChg chg="undo custSel addSld delSld modSld sldOrd">
      <pc:chgData name="" userId="0956ff784281b9d5" providerId="LiveId" clId="{037B148E-C25B-45A0-8B68-887D2BAD6C6F}" dt="2023-03-14T15:48:20.564" v="239" actId="1076"/>
      <pc:docMkLst>
        <pc:docMk/>
      </pc:docMkLst>
      <pc:sldChg chg="modSp add del modTransition modAnim modNotesTx">
        <pc:chgData name="" userId="0956ff784281b9d5" providerId="LiveId" clId="{037B148E-C25B-45A0-8B68-887D2BAD6C6F}" dt="2023-03-14T14:08:37.462" v="230"/>
        <pc:sldMkLst>
          <pc:docMk/>
          <pc:sldMk cId="0" sldId="262"/>
        </pc:sldMkLst>
        <pc:spChg chg="mod">
          <ac:chgData name="" userId="0956ff784281b9d5" providerId="LiveId" clId="{037B148E-C25B-45A0-8B68-887D2BAD6C6F}" dt="2023-03-14T12:44:50.695" v="113" actId="14100"/>
          <ac:spMkLst>
            <pc:docMk/>
            <pc:sldMk cId="0" sldId="262"/>
            <ac:spMk id="6" creationId="{C79F95B4-B37D-4A52-BC57-712B3F8B39B5}"/>
          </ac:spMkLst>
        </pc:spChg>
        <pc:spChg chg="mod">
          <ac:chgData name="" userId="0956ff784281b9d5" providerId="LiveId" clId="{037B148E-C25B-45A0-8B68-887D2BAD6C6F}" dt="2023-03-14T12:44:56.920" v="115" actId="20577"/>
          <ac:spMkLst>
            <pc:docMk/>
            <pc:sldMk cId="0" sldId="262"/>
            <ac:spMk id="12290" creationId="{39D984C7-B223-4E14-8828-E4C05FDCF5DB}"/>
          </ac:spMkLst>
        </pc:spChg>
      </pc:sldChg>
      <pc:sldChg chg="modSp">
        <pc:chgData name="" userId="0956ff784281b9d5" providerId="LiveId" clId="{037B148E-C25B-45A0-8B68-887D2BAD6C6F}" dt="2023-03-14T14:31:38.083" v="236" actId="20577"/>
        <pc:sldMkLst>
          <pc:docMk/>
          <pc:sldMk cId="3593963283" sldId="313"/>
        </pc:sldMkLst>
        <pc:spChg chg="mod">
          <ac:chgData name="" userId="0956ff784281b9d5" providerId="LiveId" clId="{037B148E-C25B-45A0-8B68-887D2BAD6C6F}" dt="2023-03-14T14:31:38.083" v="236" actId="20577"/>
          <ac:spMkLst>
            <pc:docMk/>
            <pc:sldMk cId="3593963283" sldId="313"/>
            <ac:spMk id="2" creationId="{00000000-0000-0000-0000-000000000000}"/>
          </ac:spMkLst>
        </pc:spChg>
      </pc:sldChg>
      <pc:sldChg chg="add ord">
        <pc:chgData name="" userId="0956ff784281b9d5" providerId="LiveId" clId="{037B148E-C25B-45A0-8B68-887D2BAD6C6F}" dt="2023-03-14T12:29:32.538" v="106"/>
        <pc:sldMkLst>
          <pc:docMk/>
          <pc:sldMk cId="3560596474" sldId="341"/>
        </pc:sldMkLst>
      </pc:sldChg>
      <pc:sldChg chg="addSp delSp modSp add del modTransition modAnim modNotesTx">
        <pc:chgData name="" userId="0956ff784281b9d5" providerId="LiveId" clId="{037B148E-C25B-45A0-8B68-887D2BAD6C6F}" dt="2023-03-14T12:48:45.494" v="126" actId="6549"/>
        <pc:sldMkLst>
          <pc:docMk/>
          <pc:sldMk cId="0" sldId="399"/>
        </pc:sldMkLst>
        <pc:spChg chg="add del">
          <ac:chgData name="" userId="0956ff784281b9d5" providerId="LiveId" clId="{037B148E-C25B-45A0-8B68-887D2BAD6C6F}" dt="2023-03-14T12:45:56.545" v="118"/>
          <ac:spMkLst>
            <pc:docMk/>
            <pc:sldMk cId="0" sldId="399"/>
            <ac:spMk id="15" creationId="{15602582-2A1B-412B-88AF-4D403256575A}"/>
          </ac:spMkLst>
        </pc:spChg>
        <pc:spChg chg="add mod">
          <ac:chgData name="" userId="0956ff784281b9d5" providerId="LiveId" clId="{037B148E-C25B-45A0-8B68-887D2BAD6C6F}" dt="2023-03-14T12:46:55.648" v="124" actId="1076"/>
          <ac:spMkLst>
            <pc:docMk/>
            <pc:sldMk cId="0" sldId="399"/>
            <ac:spMk id="16" creationId="{FA497234-2E07-497A-B06B-7B791C89CDCA}"/>
          </ac:spMkLst>
        </pc:spChg>
        <pc:spChg chg="mod">
          <ac:chgData name="" userId="0956ff784281b9d5" providerId="LiveId" clId="{037B148E-C25B-45A0-8B68-887D2BAD6C6F}" dt="2023-03-14T12:45:20.822" v="116" actId="14100"/>
          <ac:spMkLst>
            <pc:docMk/>
            <pc:sldMk cId="0" sldId="399"/>
            <ac:spMk id="14347" creationId="{CCF37D0D-2325-4F4B-9A64-D418E182DDF4}"/>
          </ac:spMkLst>
        </pc:spChg>
      </pc:sldChg>
      <pc:sldChg chg="add del modTransition modNotesTx">
        <pc:chgData name="" userId="0956ff784281b9d5" providerId="LiveId" clId="{037B148E-C25B-45A0-8B68-887D2BAD6C6F}" dt="2023-03-14T12:49:00.140" v="128" actId="6549"/>
        <pc:sldMkLst>
          <pc:docMk/>
          <pc:sldMk cId="0" sldId="400"/>
        </pc:sldMkLst>
      </pc:sldChg>
      <pc:sldChg chg="modSp modAnim">
        <pc:chgData name="" userId="0956ff784281b9d5" providerId="LiveId" clId="{037B148E-C25B-45A0-8B68-887D2BAD6C6F}" dt="2023-03-14T14:07:24.214" v="229"/>
        <pc:sldMkLst>
          <pc:docMk/>
          <pc:sldMk cId="1147791794" sldId="433"/>
        </pc:sldMkLst>
        <pc:spChg chg="mod">
          <ac:chgData name="" userId="0956ff784281b9d5" providerId="LiveId" clId="{037B148E-C25B-45A0-8B68-887D2BAD6C6F}" dt="2023-03-14T12:10:45.538" v="88" actId="1076"/>
          <ac:spMkLst>
            <pc:docMk/>
            <pc:sldMk cId="1147791794" sldId="433"/>
            <ac:spMk id="4" creationId="{00000000-0000-0000-0000-000000000000}"/>
          </ac:spMkLst>
        </pc:spChg>
        <pc:spChg chg="mod">
          <ac:chgData name="" userId="0956ff784281b9d5" providerId="LiveId" clId="{037B148E-C25B-45A0-8B68-887D2BAD6C6F}" dt="2023-03-14T12:13:26.813" v="98"/>
          <ac:spMkLst>
            <pc:docMk/>
            <pc:sldMk cId="1147791794" sldId="433"/>
            <ac:spMk id="7171" creationId="{00000000-0000-0000-0000-000000000000}"/>
          </ac:spMkLst>
        </pc:spChg>
      </pc:sldChg>
      <pc:sldChg chg="modSp">
        <pc:chgData name="" userId="0956ff784281b9d5" providerId="LiveId" clId="{037B148E-C25B-45A0-8B68-887D2BAD6C6F}" dt="2023-03-07T04:28:05.130" v="2" actId="20577"/>
        <pc:sldMkLst>
          <pc:docMk/>
          <pc:sldMk cId="459000374" sldId="434"/>
        </pc:sldMkLst>
        <pc:spChg chg="mod">
          <ac:chgData name="" userId="0956ff784281b9d5" providerId="LiveId" clId="{037B148E-C25B-45A0-8B68-887D2BAD6C6F}" dt="2023-03-07T04:28:05.130" v="2" actId="20577"/>
          <ac:spMkLst>
            <pc:docMk/>
            <pc:sldMk cId="459000374" sldId="434"/>
            <ac:spMk id="6147" creationId="{00000000-0000-0000-0000-000000000000}"/>
          </ac:spMkLst>
        </pc:spChg>
      </pc:sldChg>
      <pc:sldChg chg="modSp">
        <pc:chgData name="" userId="0956ff784281b9d5" providerId="LiveId" clId="{037B148E-C25B-45A0-8B68-887D2BAD6C6F}" dt="2023-03-07T04:32:56.565" v="6"/>
        <pc:sldMkLst>
          <pc:docMk/>
          <pc:sldMk cId="855435764" sldId="435"/>
        </pc:sldMkLst>
        <pc:spChg chg="mod">
          <ac:chgData name="" userId="0956ff784281b9d5" providerId="LiveId" clId="{037B148E-C25B-45A0-8B68-887D2BAD6C6F}" dt="2023-03-07T04:32:56.565" v="6"/>
          <ac:spMkLst>
            <pc:docMk/>
            <pc:sldMk cId="855435764" sldId="435"/>
            <ac:spMk id="8195" creationId="{00000000-0000-0000-0000-000000000000}"/>
          </ac:spMkLst>
        </pc:spChg>
      </pc:sldChg>
      <pc:sldChg chg="modSp">
        <pc:chgData name="" userId="0956ff784281b9d5" providerId="LiveId" clId="{037B148E-C25B-45A0-8B68-887D2BAD6C6F}" dt="2023-03-14T12:18:55.539" v="102" actId="113"/>
        <pc:sldMkLst>
          <pc:docMk/>
          <pc:sldMk cId="1342071377" sldId="436"/>
        </pc:sldMkLst>
        <pc:spChg chg="mod">
          <ac:chgData name="" userId="0956ff784281b9d5" providerId="LiveId" clId="{037B148E-C25B-45A0-8B68-887D2BAD6C6F}" dt="2023-03-14T12:18:55.539" v="102" actId="113"/>
          <ac:spMkLst>
            <pc:docMk/>
            <pc:sldMk cId="1342071377" sldId="436"/>
            <ac:spMk id="8195" creationId="{00000000-0000-0000-0000-000000000000}"/>
          </ac:spMkLst>
        </pc:spChg>
      </pc:sldChg>
      <pc:sldChg chg="del">
        <pc:chgData name="" userId="0956ff784281b9d5" providerId="LiveId" clId="{037B148E-C25B-45A0-8B68-887D2BAD6C6F}" dt="2023-03-14T12:00:49.420" v="70" actId="2696"/>
        <pc:sldMkLst>
          <pc:docMk/>
          <pc:sldMk cId="2903723349" sldId="437"/>
        </pc:sldMkLst>
      </pc:sldChg>
      <pc:sldChg chg="del">
        <pc:chgData name="" userId="0956ff784281b9d5" providerId="LiveId" clId="{037B148E-C25B-45A0-8B68-887D2BAD6C6F}" dt="2023-03-14T12:28:22.038" v="104" actId="2696"/>
        <pc:sldMkLst>
          <pc:docMk/>
          <pc:sldMk cId="2085341705" sldId="440"/>
        </pc:sldMkLst>
      </pc:sldChg>
      <pc:sldChg chg="modSp">
        <pc:chgData name="" userId="0956ff784281b9d5" providerId="LiveId" clId="{037B148E-C25B-45A0-8B68-887D2BAD6C6F}" dt="2023-03-14T14:03:30.313" v="154" actId="20577"/>
        <pc:sldMkLst>
          <pc:docMk/>
          <pc:sldMk cId="606698577" sldId="441"/>
        </pc:sldMkLst>
        <pc:spChg chg="mod">
          <ac:chgData name="" userId="0956ff784281b9d5" providerId="LiveId" clId="{037B148E-C25B-45A0-8B68-887D2BAD6C6F}" dt="2023-03-14T14:03:30.313" v="154" actId="20577"/>
          <ac:spMkLst>
            <pc:docMk/>
            <pc:sldMk cId="606698577" sldId="441"/>
            <ac:spMk id="3" creationId="{00000000-0000-0000-0000-000000000000}"/>
          </ac:spMkLst>
        </pc:spChg>
      </pc:sldChg>
      <pc:sldChg chg="addSp modSp">
        <pc:chgData name="" userId="0956ff784281b9d5" providerId="LiveId" clId="{037B148E-C25B-45A0-8B68-887D2BAD6C6F}" dt="2023-03-14T15:48:20.564" v="239" actId="1076"/>
        <pc:sldMkLst>
          <pc:docMk/>
          <pc:sldMk cId="2703160016" sldId="442"/>
        </pc:sldMkLst>
        <pc:spChg chg="add mod">
          <ac:chgData name="" userId="0956ff784281b9d5" providerId="LiveId" clId="{037B148E-C25B-45A0-8B68-887D2BAD6C6F}" dt="2023-03-14T15:48:20.564" v="239" actId="1076"/>
          <ac:spMkLst>
            <pc:docMk/>
            <pc:sldMk cId="2703160016" sldId="442"/>
            <ac:spMk id="4" creationId="{A9EEAFBC-D963-4C8E-ACED-ED4B6C38A207}"/>
          </ac:spMkLst>
        </pc:spChg>
      </pc:sldChg>
      <pc:sldChg chg="modSp">
        <pc:chgData name="" userId="0956ff784281b9d5" providerId="LiveId" clId="{037B148E-C25B-45A0-8B68-887D2BAD6C6F}" dt="2023-03-14T14:03:05.686" v="152"/>
        <pc:sldMkLst>
          <pc:docMk/>
          <pc:sldMk cId="499423800" sldId="445"/>
        </pc:sldMkLst>
        <pc:spChg chg="mod">
          <ac:chgData name="" userId="0956ff784281b9d5" providerId="LiveId" clId="{037B148E-C25B-45A0-8B68-887D2BAD6C6F}" dt="2023-03-14T14:03:05.686" v="152"/>
          <ac:spMkLst>
            <pc:docMk/>
            <pc:sldMk cId="499423800" sldId="445"/>
            <ac:spMk id="24579" creationId="{00000000-0000-0000-0000-000000000000}"/>
          </ac:spMkLst>
        </pc:spChg>
      </pc:sldChg>
      <pc:sldChg chg="delSp">
        <pc:chgData name="" userId="0956ff784281b9d5" providerId="LiveId" clId="{037B148E-C25B-45A0-8B68-887D2BAD6C6F}" dt="2023-03-14T14:02:55.691" v="146" actId="478"/>
        <pc:sldMkLst>
          <pc:docMk/>
          <pc:sldMk cId="1654010385" sldId="447"/>
        </pc:sldMkLst>
        <pc:inkChg chg="del">
          <ac:chgData name="" userId="0956ff784281b9d5" providerId="LiveId" clId="{037B148E-C25B-45A0-8B68-887D2BAD6C6F}" dt="2023-03-14T14:02:55.691" v="146" actId="478"/>
          <ac:inkMkLst>
            <pc:docMk/>
            <pc:sldMk cId="1654010385" sldId="447"/>
            <ac:inkMk id="2" creationId="{00000000-0000-0000-0000-000000000000}"/>
          </ac:inkMkLst>
        </pc:inkChg>
      </pc:sldChg>
      <pc:sldChg chg="del">
        <pc:chgData name="" userId="0956ff784281b9d5" providerId="LiveId" clId="{037B148E-C25B-45A0-8B68-887D2BAD6C6F}" dt="2023-03-14T12:49:36.380" v="130" actId="2696"/>
        <pc:sldMkLst>
          <pc:docMk/>
          <pc:sldMk cId="2792172080" sldId="449"/>
        </pc:sldMkLst>
      </pc:sldChg>
      <pc:sldChg chg="del">
        <pc:chgData name="" userId="0956ff784281b9d5" providerId="LiveId" clId="{037B148E-C25B-45A0-8B68-887D2BAD6C6F}" dt="2023-03-14T12:49:36.420" v="133" actId="2696"/>
        <pc:sldMkLst>
          <pc:docMk/>
          <pc:sldMk cId="3578623365" sldId="450"/>
        </pc:sldMkLst>
      </pc:sldChg>
      <pc:sldChg chg="del">
        <pc:chgData name="" userId="0956ff784281b9d5" providerId="LiveId" clId="{037B148E-C25B-45A0-8B68-887D2BAD6C6F}" dt="2023-03-14T12:49:36.434" v="134" actId="2696"/>
        <pc:sldMkLst>
          <pc:docMk/>
          <pc:sldMk cId="4034729147" sldId="451"/>
        </pc:sldMkLst>
      </pc:sldChg>
      <pc:sldChg chg="del">
        <pc:chgData name="" userId="0956ff784281b9d5" providerId="LiveId" clId="{037B148E-C25B-45A0-8B68-887D2BAD6C6F}" dt="2023-03-14T12:49:36.451" v="135" actId="2696"/>
        <pc:sldMkLst>
          <pc:docMk/>
          <pc:sldMk cId="615560736" sldId="452"/>
        </pc:sldMkLst>
      </pc:sldChg>
      <pc:sldChg chg="del">
        <pc:chgData name="" userId="0956ff784281b9d5" providerId="LiveId" clId="{037B148E-C25B-45A0-8B68-887D2BAD6C6F}" dt="2023-03-14T12:49:36.392" v="131" actId="2696"/>
        <pc:sldMkLst>
          <pc:docMk/>
          <pc:sldMk cId="3132423861" sldId="455"/>
        </pc:sldMkLst>
      </pc:sldChg>
      <pc:sldChg chg="del">
        <pc:chgData name="" userId="0956ff784281b9d5" providerId="LiveId" clId="{037B148E-C25B-45A0-8B68-887D2BAD6C6F}" dt="2023-03-14T12:49:36.405" v="132" actId="2696"/>
        <pc:sldMkLst>
          <pc:docMk/>
          <pc:sldMk cId="2269847778" sldId="456"/>
        </pc:sldMkLst>
      </pc:sldChg>
      <pc:sldChg chg="del">
        <pc:chgData name="" userId="0956ff784281b9d5" providerId="LiveId" clId="{037B148E-C25B-45A0-8B68-887D2BAD6C6F}" dt="2023-03-14T12:51:03.046" v="136" actId="2696"/>
        <pc:sldMkLst>
          <pc:docMk/>
          <pc:sldMk cId="1489523727" sldId="467"/>
        </pc:sldMkLst>
      </pc:sldChg>
      <pc:sldChg chg="modSp">
        <pc:chgData name="" userId="0956ff784281b9d5" providerId="LiveId" clId="{037B148E-C25B-45A0-8B68-887D2BAD6C6F}" dt="2023-03-14T15:35:32.218" v="237" actId="1076"/>
        <pc:sldMkLst>
          <pc:docMk/>
          <pc:sldMk cId="4023743381" sldId="468"/>
        </pc:sldMkLst>
        <pc:graphicFrameChg chg="mod">
          <ac:chgData name="" userId="0956ff784281b9d5" providerId="LiveId" clId="{037B148E-C25B-45A0-8B68-887D2BAD6C6F}" dt="2023-03-14T15:35:32.218" v="237" actId="1076"/>
          <ac:graphicFrameMkLst>
            <pc:docMk/>
            <pc:sldMk cId="4023743381" sldId="468"/>
            <ac:graphicFrameMk id="7" creationId="{00000000-0000-0000-0000-000000000000}"/>
          </ac:graphicFrameMkLst>
        </pc:graphicFrameChg>
      </pc:sldChg>
      <pc:sldChg chg="modSp">
        <pc:chgData name="" userId="0956ff784281b9d5" providerId="LiveId" clId="{037B148E-C25B-45A0-8B68-887D2BAD6C6F}" dt="2023-03-14T12:00:15.223" v="69" actId="207"/>
        <pc:sldMkLst>
          <pc:docMk/>
          <pc:sldMk cId="351996672" sldId="471"/>
        </pc:sldMkLst>
        <pc:graphicFrameChg chg="mod modGraphic">
          <ac:chgData name="" userId="0956ff784281b9d5" providerId="LiveId" clId="{037B148E-C25B-45A0-8B68-887D2BAD6C6F}" dt="2023-03-14T12:00:15.223" v="69" actId="207"/>
          <ac:graphicFrameMkLst>
            <pc:docMk/>
            <pc:sldMk cId="351996672" sldId="471"/>
            <ac:graphicFrameMk id="4" creationId="{00000000-0000-0000-0000-000000000000}"/>
          </ac:graphicFrameMkLst>
        </pc:graphicFrameChg>
      </pc:sldChg>
      <pc:sldChg chg="add">
        <pc:chgData name="" userId="0956ff784281b9d5" providerId="LiveId" clId="{037B148E-C25B-45A0-8B68-887D2BAD6C6F}" dt="2023-03-14T12:28:16.273" v="103"/>
        <pc:sldMkLst>
          <pc:docMk/>
          <pc:sldMk cId="1770412917" sldId="472"/>
        </pc:sldMkLst>
      </pc:sldChg>
      <pc:sldChg chg="add del modTransition modNotesTx">
        <pc:chgData name="" userId="0956ff784281b9d5" providerId="LiveId" clId="{037B148E-C25B-45A0-8B68-887D2BAD6C6F}" dt="2023-03-14T12:48:53.307" v="127" actId="6549"/>
        <pc:sldMkLst>
          <pc:docMk/>
          <pc:sldMk cId="0" sldId="904"/>
        </pc:sldMkLst>
      </pc:sldChg>
      <pc:sldChg chg="add del modTransition modNotesTx">
        <pc:chgData name="" userId="0956ff784281b9d5" providerId="LiveId" clId="{037B148E-C25B-45A0-8B68-887D2BAD6C6F}" dt="2023-03-14T12:49:23.171" v="129" actId="6549"/>
        <pc:sldMkLst>
          <pc:docMk/>
          <pc:sldMk cId="0" sldId="906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E5ECA-B263-4094-9AC1-0328D2EDB9D1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6C3EC-44D1-494E-A6E1-BADF8658D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8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9A59BDD-16BA-4051-B578-10CA474839DF}" type="slidenum">
              <a:rPr lang="en-US" altLang="zh-CN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5453" y="8686362"/>
            <a:ext cx="2970946" cy="4561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0" tIns="45716" rIns="91430" bIns="45716" anchor="b"/>
          <a:lstStyle/>
          <a:p>
            <a:pPr algn="r"/>
            <a:fld id="{3E671F1C-0DB7-4850-9294-2D71343486DB}" type="slidenum">
              <a:rPr lang="en-US" altLang="zh-CN" sz="1200">
                <a:solidFill>
                  <a:srgbClr val="000000"/>
                </a:solidFill>
              </a:rPr>
              <a:pPr algn="r"/>
              <a:t>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9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6C3EC-44D1-494E-A6E1-BADF8658D9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11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46C3EC-44D1-494E-A6E1-BADF8658D9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53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9C606381-3A75-40BE-9596-1CD8BD5433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B4DE939F-3D64-464B-9E5A-751F828A7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8272D098-CCA3-41A4-8CA8-5111AF735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F41AC4-A29D-4B16-8DCF-E21D5EF5837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B3EAF3D1-695B-4E7F-84CC-B54D2D12D6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81C8901A-5120-4319-BE91-4FC40894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15E77FF3-D02B-4C1F-A79C-E3F69EDBD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FFC94D-8CC8-4258-93B3-666CF019B48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4771293C-7838-40E6-A564-64506D0EE4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2CE92F63-5798-4191-B66F-C30627B5B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13BC645C-DAE1-4B17-9C9B-B7E77471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17579-5EEB-48D8-A539-3C2D95EC7BC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159B5866-EF56-477E-8934-8FF6B3520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A1A29919-7F05-4435-ACFC-91F269B99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FE728C50-1C1C-4301-87A4-525D23FDD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66174B-4279-4A4A-BD23-C7AECDF9BAD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F82C35E7-8CF3-47F8-83AB-C396C84F24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6FB52AD1-6036-42D5-A3A6-97E5145F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E6B48BDC-7984-453B-B7A7-A1F83D288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A4813E-F25B-4228-9E9F-4CE1C125EB8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6C3EC-44D1-494E-A6E1-BADF8658D91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6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0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2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7"/>
            <a:ext cx="7772400" cy="11025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85622-F84A-402A-9A33-9A5AF774E894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12" y="24981"/>
            <a:ext cx="7043208" cy="9265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0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437632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tint val="7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928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>
            <a:extLst>
              <a:ext uri="{FF2B5EF4-FFF2-40B4-BE49-F238E27FC236}">
                <a16:creationId xmlns:a16="http://schemas.microsoft.com/office/drawing/2014/main" id="{25F23F76-9D39-469B-BEAE-76699841A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000" y="1816894"/>
            <a:ext cx="800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1396A369-D5FB-4CED-8009-C70DF34F3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775" y="1819275"/>
            <a:ext cx="0" cy="205979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1662AD-9D93-4929-9C71-BE06934BD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335" y="0"/>
            <a:ext cx="9152335" cy="51435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AEEA0F-A4F8-4EFD-8850-556D5A743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7452122" cy="411956"/>
          </a:xfrm>
          <a:prstGeom prst="rect">
            <a:avLst/>
          </a:prstGeom>
          <a:solidFill>
            <a:srgbClr val="C30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18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北航计算机网络实验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5038873-DE3B-4778-AC75-571BD902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5056585"/>
            <a:ext cx="8599885" cy="53578"/>
          </a:xfrm>
          <a:prstGeom prst="rect">
            <a:avLst/>
          </a:prstGeom>
          <a:solidFill>
            <a:srgbClr val="E8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B5EC8C8-DE12-42C4-B074-5CE6DFBF4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6" y="5108973"/>
            <a:ext cx="9141619" cy="54769"/>
          </a:xfrm>
          <a:prstGeom prst="rect">
            <a:avLst/>
          </a:prstGeom>
          <a:solidFill>
            <a:srgbClr val="C95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B24B110-71D1-47BF-BFE9-3D1D8DCF3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" y="4932760"/>
            <a:ext cx="8598694" cy="123825"/>
          </a:xfrm>
          <a:prstGeom prst="rect">
            <a:avLst/>
          </a:prstGeom>
          <a:solidFill>
            <a:srgbClr val="FCC2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0D30994-CFAB-44D9-8DD6-7172E3680D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916" y="2139554"/>
            <a:ext cx="8065294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135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96F662E-A6A4-4253-8E52-7B1879A25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3112294"/>
            <a:ext cx="75604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zh-CN" sz="1350">
              <a:latin typeface="Arial" charset="0"/>
              <a:ea typeface="宋体" pitchFamily="2" charset="-122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AEDF8F9-5965-4995-9A2B-AF7F2099B9D0}"/>
              </a:ext>
            </a:extLst>
          </p:cNvPr>
          <p:cNvGrpSpPr>
            <a:grpSpLocks/>
          </p:cNvGrpSpPr>
          <p:nvPr/>
        </p:nvGrpSpPr>
        <p:grpSpPr bwMode="auto">
          <a:xfrm>
            <a:off x="7596187" y="141685"/>
            <a:ext cx="1338263" cy="1641872"/>
            <a:chOff x="4704" y="1885"/>
            <a:chExt cx="843" cy="1379"/>
          </a:xfrm>
        </p:grpSpPr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532E44E2-B880-4D0D-B589-82F8C07A7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CFC13103-8879-4D4E-A18E-55AEE7B4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FDB8143D-4A78-4ED2-8A2A-F38888F0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8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35EDB106-F51F-44AE-9675-F4C401AC5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AE62E5EB-76FF-42C9-ADC1-F863558A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8C48DB62-E5BD-4A30-BE2B-C66142035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8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A57D9927-878E-4652-82D5-0CDBB2D3B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089AB7E7-A84C-4994-B06D-F0AC1B398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EDA0B608-98F6-4C4D-8BF8-7F7F88B5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2" name="Oval 22">
              <a:extLst>
                <a:ext uri="{FF2B5EF4-FFF2-40B4-BE49-F238E27FC236}">
                  <a16:creationId xmlns:a16="http://schemas.microsoft.com/office/drawing/2014/main" id="{52C7AD2F-3397-474E-9362-32B3ACD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8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28DF32DF-3EFE-49CF-894F-DCCB900C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4" name="Oval 24">
              <a:extLst>
                <a:ext uri="{FF2B5EF4-FFF2-40B4-BE49-F238E27FC236}">
                  <a16:creationId xmlns:a16="http://schemas.microsoft.com/office/drawing/2014/main" id="{2BC5B818-2C1E-4B7B-BF72-9A3ACAD41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9BBA640A-D62D-4ADD-BA00-E619925D9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6" name="Oval 26">
              <a:extLst>
                <a:ext uri="{FF2B5EF4-FFF2-40B4-BE49-F238E27FC236}">
                  <a16:creationId xmlns:a16="http://schemas.microsoft.com/office/drawing/2014/main" id="{ED122090-C1D7-4FE2-8308-68372D26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BCCCF185-4E44-4189-A45F-EC039FD5A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8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0E202252-9901-4AAC-A42A-8B1464E8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9" name="Oval 29">
              <a:extLst>
                <a:ext uri="{FF2B5EF4-FFF2-40B4-BE49-F238E27FC236}">
                  <a16:creationId xmlns:a16="http://schemas.microsoft.com/office/drawing/2014/main" id="{33BF7A32-BAE5-46B2-B4D6-11695163D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0" name="Oval 30">
              <a:extLst>
                <a:ext uri="{FF2B5EF4-FFF2-40B4-BE49-F238E27FC236}">
                  <a16:creationId xmlns:a16="http://schemas.microsoft.com/office/drawing/2014/main" id="{33A90B75-2D79-4A2B-874F-ED4153883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1" name="Oval 31">
              <a:extLst>
                <a:ext uri="{FF2B5EF4-FFF2-40B4-BE49-F238E27FC236}">
                  <a16:creationId xmlns:a16="http://schemas.microsoft.com/office/drawing/2014/main" id="{11120360-8084-4DAB-81AB-539E6D998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8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890CF4E6-238C-44AA-A39D-DDA2A28BC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3" name="Oval 33">
              <a:extLst>
                <a:ext uri="{FF2B5EF4-FFF2-40B4-BE49-F238E27FC236}">
                  <a16:creationId xmlns:a16="http://schemas.microsoft.com/office/drawing/2014/main" id="{6103CBA3-5386-4924-96B8-2B8242FD7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8AFD2D09-75CE-489B-9466-2DC487181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5" name="Oval 35">
              <a:extLst>
                <a:ext uri="{FF2B5EF4-FFF2-40B4-BE49-F238E27FC236}">
                  <a16:creationId xmlns:a16="http://schemas.microsoft.com/office/drawing/2014/main" id="{8543B609-4D79-417A-9E08-F8D733A90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C0AC3F2D-126D-463E-A4A2-39E684975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8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BA6E90F7-FDF0-4830-89D0-83EDA61E8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5E0FBD44-42F1-4FCA-AC28-0518F53A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1EFDE14C-8A56-41F8-AC54-53F562411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40" name="Oval 40">
              <a:extLst>
                <a:ext uri="{FF2B5EF4-FFF2-40B4-BE49-F238E27FC236}">
                  <a16:creationId xmlns:a16="http://schemas.microsoft.com/office/drawing/2014/main" id="{544D8C5F-BF50-41E3-B961-2A76A3254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8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E38611D8-289A-4C9B-92AE-C0975797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86A5D94E-5B06-4CAB-9CC7-C0D5E8077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43" name="Oval 43">
              <a:extLst>
                <a:ext uri="{FF2B5EF4-FFF2-40B4-BE49-F238E27FC236}">
                  <a16:creationId xmlns:a16="http://schemas.microsoft.com/office/drawing/2014/main" id="{480C7A63-DF80-4185-A399-6964CFAA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800"/>
            </a:p>
          </p:txBody>
        </p:sp>
      </p:grpSp>
      <p:sp>
        <p:nvSpPr>
          <p:cNvPr id="44" name="Line 44">
            <a:extLst>
              <a:ext uri="{FF2B5EF4-FFF2-40B4-BE49-F238E27FC236}">
                <a16:creationId xmlns:a16="http://schemas.microsoft.com/office/drawing/2014/main" id="{954EF1A4-DD39-4837-B5F3-BDF5958ED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2122" y="0"/>
            <a:ext cx="0" cy="4083844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135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6800" y="519113"/>
            <a:ext cx="7696200" cy="1143000"/>
          </a:xfrm>
        </p:spPr>
        <p:txBody>
          <a:bodyPr lIns="91440" tIns="0" bIns="0" anchor="b"/>
          <a:lstStyle>
            <a:lvl1pPr>
              <a:lnSpc>
                <a:spcPct val="85000"/>
              </a:lnSpc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7784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075713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7517814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9" y="1113236"/>
            <a:ext cx="3956050" cy="367307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9" y="1113236"/>
            <a:ext cx="3956050" cy="367307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01709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72905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2563692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67689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0014371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83103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 userDrawn="1"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5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lnSpc>
                <a:spcPct val="110000"/>
              </a:lnSpc>
              <a:buFont typeface="Wingdings" panose="05000000000000000000" pitchFamily="2" charset="2"/>
              <a:buChar char="p"/>
              <a:defRPr sz="2700">
                <a:latin typeface="+mn-ea"/>
                <a:ea typeface="+mn-ea"/>
              </a:defRPr>
            </a:lvl1pPr>
            <a:lvl2pPr>
              <a:lnSpc>
                <a:spcPct val="110000"/>
              </a:lnSpc>
              <a:defRPr sz="2400">
                <a:latin typeface="+mn-ea"/>
                <a:ea typeface="+mn-ea"/>
              </a:defRPr>
            </a:lvl2pPr>
            <a:lvl3pPr>
              <a:lnSpc>
                <a:spcPct val="110000"/>
              </a:lnSpc>
              <a:defRPr sz="2100">
                <a:latin typeface="+mn-ea"/>
                <a:ea typeface="+mn-ea"/>
              </a:defRPr>
            </a:lvl3pPr>
            <a:lvl4pPr>
              <a:lnSpc>
                <a:spcPct val="110000"/>
              </a:lnSpc>
              <a:defRPr sz="1800">
                <a:latin typeface="+mn-ea"/>
                <a:ea typeface="+mn-ea"/>
              </a:defRPr>
            </a:lvl4pPr>
            <a:lvl5pPr>
              <a:lnSpc>
                <a:spcPct val="110000"/>
              </a:lnSpc>
              <a:defRPr sz="15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7723803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9564" y="313136"/>
            <a:ext cx="2016125" cy="447317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9" y="313136"/>
            <a:ext cx="5895975" cy="447317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214733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13135"/>
            <a:ext cx="8064500" cy="69294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11189" y="1113236"/>
            <a:ext cx="3956050" cy="36730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9" y="1113236"/>
            <a:ext cx="3956050" cy="36730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106695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11188" y="313135"/>
            <a:ext cx="8064500" cy="69294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11189" y="1113236"/>
            <a:ext cx="3956050" cy="17787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9" y="1113236"/>
            <a:ext cx="3956050" cy="17787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1189" y="3006329"/>
            <a:ext cx="3956050" cy="1779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9639" y="3006329"/>
            <a:ext cx="3956050" cy="1779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9963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13135"/>
            <a:ext cx="8064500" cy="69294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9" y="1113236"/>
            <a:ext cx="3956050" cy="36730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9" y="1113236"/>
            <a:ext cx="3956050" cy="17787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9" y="3006329"/>
            <a:ext cx="3956050" cy="1779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461443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5B0DC-CD4E-4BF6-B3EB-F330B55ADB8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3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0" y="54780"/>
          <a:ext cx="9144000" cy="154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7" imgW="11328400" imgH="4572000" progId="">
                  <p:embed/>
                </p:oleObj>
              </mc:Choice>
              <mc:Fallback>
                <p:oleObj name="Image" r:id="rId7" imgW="11328400" imgH="4572000" progId="">
                  <p:embed/>
                  <p:pic>
                    <p:nvPicPr>
                      <p:cNvPr id="5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10001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4780"/>
                        <a:ext cx="9144000" cy="15454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buaaname"/>
          <p:cNvPicPr>
            <a:picLocks noChangeAspect="1" noChangeArrowheads="1"/>
          </p:cNvPicPr>
          <p:nvPr userDrawn="1"/>
        </p:nvPicPr>
        <p:blipFill>
          <a:blip r:embed="rId8" cstate="print">
            <a:lum bright="100000" contrast="18000"/>
          </a:blip>
          <a:srcRect/>
          <a:stretch>
            <a:fillRect/>
          </a:stretch>
        </p:blipFill>
        <p:spPr bwMode="auto">
          <a:xfrm>
            <a:off x="2366966" y="465536"/>
            <a:ext cx="5373687" cy="760809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</p:pic>
      <p:pic>
        <p:nvPicPr>
          <p:cNvPr id="7" name="Picture 11" descr="xh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6013" y="466732"/>
            <a:ext cx="1008062" cy="754856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</p:pic>
      <p:graphicFrame>
        <p:nvGraphicFramePr>
          <p:cNvPr id="8" name="对象 13"/>
          <p:cNvGraphicFramePr>
            <a:graphicFrameLocks noChangeAspect="1"/>
          </p:cNvGraphicFramePr>
          <p:nvPr/>
        </p:nvGraphicFramePr>
        <p:xfrm>
          <a:off x="-1588" y="4192191"/>
          <a:ext cx="9144001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10" imgW="11328400" imgH="4572000" progId="">
                  <p:embed/>
                </p:oleObj>
              </mc:Choice>
              <mc:Fallback>
                <p:oleObj name="Image" r:id="rId10" imgW="11328400" imgH="4572000" progId="">
                  <p:embed/>
                  <p:pic>
                    <p:nvPicPr>
                      <p:cNvPr id="8" name="对象 13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10001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-1588" y="4192191"/>
                        <a:ext cx="9144001" cy="971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999A-F3C1-4B2D-AFB9-BB004BB1A292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12" y="24981"/>
            <a:ext cx="7043208" cy="9265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0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437632"/>
            <a:ext cx="7043208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700" b="1">
                <a:solidFill>
                  <a:schemeClr val="tx1">
                    <a:tint val="7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37"/>
            <a:ext cx="7772400" cy="110251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85622-F84A-402A-9A33-9A5AF774E89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1256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 userDrawn="1"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2127"/>
            <a:ext cx="9144000" cy="63594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347587" y="39561"/>
            <a:ext cx="742448" cy="55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430" y="33338"/>
            <a:ext cx="8893175" cy="602616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429" y="737419"/>
            <a:ext cx="8991605" cy="4308447"/>
          </a:xfrm>
        </p:spPr>
        <p:txBody>
          <a:bodyPr/>
          <a:lstStyle>
            <a:lvl1pPr marL="257175" indent="-257175">
              <a:lnSpc>
                <a:spcPct val="110000"/>
              </a:lnSpc>
              <a:buFont typeface="Wingdings" panose="05000000000000000000" pitchFamily="2" charset="2"/>
              <a:buChar char="p"/>
              <a:defRPr sz="2700">
                <a:latin typeface="+mn-ea"/>
                <a:ea typeface="+mn-ea"/>
              </a:defRPr>
            </a:lvl1pPr>
            <a:lvl2pPr>
              <a:lnSpc>
                <a:spcPct val="110000"/>
              </a:lnSpc>
              <a:defRPr sz="2400">
                <a:latin typeface="+mn-ea"/>
                <a:ea typeface="+mn-ea"/>
              </a:defRPr>
            </a:lvl2pPr>
            <a:lvl3pPr>
              <a:lnSpc>
                <a:spcPct val="110000"/>
              </a:lnSpc>
              <a:defRPr sz="2100">
                <a:latin typeface="+mn-ea"/>
                <a:ea typeface="+mn-ea"/>
              </a:defRPr>
            </a:lvl3pPr>
            <a:lvl4pPr>
              <a:lnSpc>
                <a:spcPct val="110000"/>
              </a:lnSpc>
              <a:defRPr sz="1800">
                <a:latin typeface="+mn-ea"/>
                <a:ea typeface="+mn-ea"/>
              </a:defRPr>
            </a:lvl4pPr>
            <a:lvl5pPr>
              <a:lnSpc>
                <a:spcPct val="110000"/>
              </a:lnSpc>
              <a:defRPr sz="15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978963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5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5B0DC-CD4E-4BF6-B3EB-F330B55ADB8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964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Image" r:id="rId4" imgW="11328400" imgH="4572000" progId="">
                  <p:embed/>
                </p:oleObj>
              </mc:Choice>
              <mc:Fallback>
                <p:oleObj name="Image" r:id="rId4" imgW="11328400" imgH="4572000" progId="">
                  <p:embed/>
                  <p:pic>
                    <p:nvPicPr>
                      <p:cNvPr id="3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0" y="54780"/>
          <a:ext cx="9144000" cy="154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Image" r:id="rId7" imgW="11328400" imgH="4572000" progId="">
                  <p:embed/>
                </p:oleObj>
              </mc:Choice>
              <mc:Fallback>
                <p:oleObj name="Image" r:id="rId7" imgW="11328400" imgH="4572000" progId="">
                  <p:embed/>
                  <p:pic>
                    <p:nvPicPr>
                      <p:cNvPr id="5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10001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4780"/>
                        <a:ext cx="9144000" cy="15454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buaaname"/>
          <p:cNvPicPr>
            <a:picLocks noChangeAspect="1" noChangeArrowheads="1"/>
          </p:cNvPicPr>
          <p:nvPr userDrawn="1"/>
        </p:nvPicPr>
        <p:blipFill>
          <a:blip r:embed="rId8" cstate="print">
            <a:lum bright="100000" contrast="18000"/>
          </a:blip>
          <a:srcRect/>
          <a:stretch>
            <a:fillRect/>
          </a:stretch>
        </p:blipFill>
        <p:spPr bwMode="auto">
          <a:xfrm>
            <a:off x="2366966" y="465536"/>
            <a:ext cx="5373687" cy="760809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</p:pic>
      <p:pic>
        <p:nvPicPr>
          <p:cNvPr id="7" name="Picture 11" descr="xh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6013" y="466732"/>
            <a:ext cx="1008062" cy="754856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</p:spPr>
      </p:pic>
      <p:graphicFrame>
        <p:nvGraphicFramePr>
          <p:cNvPr id="8" name="对象 13"/>
          <p:cNvGraphicFramePr>
            <a:graphicFrameLocks noChangeAspect="1"/>
          </p:cNvGraphicFramePr>
          <p:nvPr/>
        </p:nvGraphicFramePr>
        <p:xfrm>
          <a:off x="-1588" y="4192191"/>
          <a:ext cx="9144001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Image" r:id="rId10" imgW="11328400" imgH="4572000" progId="">
                  <p:embed/>
                </p:oleObj>
              </mc:Choice>
              <mc:Fallback>
                <p:oleObj name="Image" r:id="rId10" imgW="11328400" imgH="4572000" progId="">
                  <p:embed/>
                  <p:pic>
                    <p:nvPicPr>
                      <p:cNvPr id="8" name="对象 13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lum bright="10001" contrast="60000"/>
                      </a:blip>
                      <a:stretch>
                        <a:fillRect/>
                      </a:stretch>
                    </p:blipFill>
                    <p:spPr>
                      <a:xfrm>
                        <a:off x="-1588" y="4192191"/>
                        <a:ext cx="9144001" cy="9715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44" y="4842279"/>
            <a:ext cx="395287" cy="3012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999A-F3C1-4B2D-AFB9-BB004BB1A29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480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oleObject" Target="../embeddings/oleObject9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4" descr="图片1副本"/>
          <p:cNvPicPr>
            <a:picLocks noChangeAspect="1" noChangeArrowheads="1"/>
          </p:cNvPicPr>
          <p:nvPr/>
        </p:nvPicPr>
        <p:blipFill>
          <a:blip r:embed="rId8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9" imgW="11328400" imgH="4572000" progId="">
                  <p:embed/>
                </p:oleObj>
              </mc:Choice>
              <mc:Fallback>
                <p:oleObj name="Image" r:id="rId9" imgW="11328400" imgH="4572000" progId="">
                  <p:embed/>
                  <p:pic>
                    <p:nvPicPr>
                      <p:cNvPr id="1027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40" y="997745"/>
            <a:ext cx="8585200" cy="3942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98430" y="33338"/>
            <a:ext cx="8893175" cy="857250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0" name="Picture 13" descr="E:\MY DOC\北航简介\LOGO\BUAA LOGO.gif"/>
          <p:cNvPicPr>
            <a:picLocks noChangeAspect="1" noChangeArrowheads="1"/>
          </p:cNvPicPr>
          <p:nvPr/>
        </p:nvPicPr>
        <p:blipFill>
          <a:blip r:embed="rId11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4842279"/>
            <a:ext cx="684212" cy="3012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050" b="1">
                <a:latin typeface="Arial" panose="020B0604020202020204" pitchFamily="34" charset="0"/>
                <a:ea typeface="黑体" panose="0201060906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86BA-8606-483A-B71E-35E586E27595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SzPct val="75000"/>
        <a:buFont typeface="Wingdings" panose="05000000000000000000" pitchFamily="2" charset="2"/>
        <a:buChar char="p"/>
        <a:defRPr kumimoji="1" sz="27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557213" indent="-214313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SzPct val="60000"/>
        <a:buFont typeface="Wingdings" panose="05000000000000000000" pitchFamily="2" charset="2"/>
        <a:buChar char="Ø"/>
        <a:defRPr kumimoji="1" sz="24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8572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Char char="•"/>
        <a:defRPr kumimoji="1" sz="21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2001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–"/>
        <a:defRPr kumimoji="1" sz="18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15430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»"/>
        <a:defRPr kumimoji="1" sz="15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18859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4" descr="图片1副本"/>
          <p:cNvPicPr>
            <a:picLocks noChangeAspect="1" noChangeArrowheads="1"/>
          </p:cNvPicPr>
          <p:nvPr/>
        </p:nvPicPr>
        <p:blipFill>
          <a:blip r:embed="rId8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6"/>
            <a:ext cx="9144000" cy="8977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0" y="5087543"/>
          <a:ext cx="9144000" cy="55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" r:id="rId9" imgW="11328400" imgH="4572000" progId="">
                  <p:embed/>
                </p:oleObj>
              </mc:Choice>
              <mc:Fallback>
                <p:oleObj name="Image" r:id="rId9" imgW="11328400" imgH="4572000" progId="">
                  <p:embed/>
                  <p:pic>
                    <p:nvPicPr>
                      <p:cNvPr id="1027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lum bright="-6000" contrast="6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5087543"/>
                        <a:ext cx="9144000" cy="5595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40" y="997745"/>
            <a:ext cx="8585200" cy="3942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98430" y="33338"/>
            <a:ext cx="8893175" cy="857250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30" name="Picture 13" descr="E:\MY DOC\北航简介\LOGO\BUAA LOGO.gif"/>
          <p:cNvPicPr>
            <a:picLocks noChangeAspect="1" noChangeArrowheads="1"/>
          </p:cNvPicPr>
          <p:nvPr/>
        </p:nvPicPr>
        <p:blipFill>
          <a:blip r:embed="rId11" cstate="print">
            <a:lum contrast="-40000"/>
          </a:blip>
          <a:srcRect/>
          <a:stretch>
            <a:fillRect/>
          </a:stretch>
        </p:blipFill>
        <p:spPr bwMode="auto">
          <a:xfrm>
            <a:off x="8142294" y="100020"/>
            <a:ext cx="935037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4842279"/>
            <a:ext cx="684212" cy="3012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050" b="1">
                <a:latin typeface="Arial" panose="020B0604020202020204" pitchFamily="34" charset="0"/>
                <a:ea typeface="黑体" panose="0201060906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86BA-8606-483A-B71E-35E586E27595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6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900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SzPct val="75000"/>
        <a:buFont typeface="Wingdings" panose="05000000000000000000" pitchFamily="2" charset="2"/>
        <a:buChar char="p"/>
        <a:defRPr kumimoji="1" sz="27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557213" indent="-214313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SzPct val="60000"/>
        <a:buFont typeface="Wingdings" panose="05000000000000000000" pitchFamily="2" charset="2"/>
        <a:buChar char="Ø"/>
        <a:defRPr kumimoji="1" sz="24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8572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CC"/>
        </a:buClr>
        <a:buChar char="•"/>
        <a:defRPr kumimoji="1" sz="21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2001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–"/>
        <a:defRPr kumimoji="1" sz="18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1543050" indent="-171450" algn="l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0000FF"/>
        </a:buClr>
        <a:buFont typeface="Arial" panose="020B0604020202020204" pitchFamily="34" charset="0"/>
        <a:buChar char="»"/>
        <a:defRPr kumimoji="1" sz="15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18859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FF7BD6-DD84-4877-8609-D212CB47E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52335" cy="51435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6910A6A-4F65-4007-8F2D-85EF5E0C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791" y="313135"/>
            <a:ext cx="8065294" cy="69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主标题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493A84-4571-4843-8BD1-6FC02C38A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791" y="1113235"/>
            <a:ext cx="8065294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 </a:t>
            </a:r>
            <a:r>
              <a:rPr lang="zh-CN" altLang="en-US"/>
              <a:t>主文本标题</a:t>
            </a:r>
          </a:p>
          <a:p>
            <a:pPr lvl="1"/>
            <a:r>
              <a:rPr lang="zh-CN" altLang="en-US"/>
              <a:t>二级标题</a:t>
            </a:r>
            <a:endParaRPr lang="en-US" altLang="en-US"/>
          </a:p>
          <a:p>
            <a:pPr lvl="2"/>
            <a:r>
              <a:rPr lang="zh-CN" altLang="en-US"/>
              <a:t>三级标题</a:t>
            </a:r>
            <a:endParaRPr lang="en-US" altLang="en-US"/>
          </a:p>
          <a:p>
            <a:pPr lvl="3"/>
            <a:r>
              <a:rPr lang="zh-CN" altLang="en-US"/>
              <a:t>四级标题</a:t>
            </a:r>
            <a:endParaRPr lang="en-US" altLang="en-US"/>
          </a:p>
          <a:p>
            <a:pPr lvl="4"/>
            <a:r>
              <a:rPr lang="zh-CN" altLang="en-US"/>
              <a:t>五级标题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18D8CED-C741-4580-8500-7ECF0635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7380685" cy="250031"/>
          </a:xfrm>
          <a:prstGeom prst="rect">
            <a:avLst/>
          </a:prstGeom>
          <a:solidFill>
            <a:srgbClr val="C30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150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北航计算机网络实验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078EE2A-E592-439B-BDA9-680D04DC2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5056585"/>
            <a:ext cx="8599885" cy="53578"/>
          </a:xfrm>
          <a:prstGeom prst="rect">
            <a:avLst/>
          </a:prstGeom>
          <a:solidFill>
            <a:srgbClr val="E8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A0B26ABB-8B0F-4D7A-9ADA-CF399FD48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6" y="5108973"/>
            <a:ext cx="9141619" cy="54769"/>
          </a:xfrm>
          <a:prstGeom prst="rect">
            <a:avLst/>
          </a:prstGeom>
          <a:solidFill>
            <a:srgbClr val="C956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D6DF7409-C718-4A2F-A212-A56B5C844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" y="4932760"/>
            <a:ext cx="8598694" cy="123825"/>
          </a:xfrm>
          <a:prstGeom prst="rect">
            <a:avLst/>
          </a:prstGeom>
          <a:solidFill>
            <a:srgbClr val="FCC2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/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C03DB146-B6A7-4329-8C4F-12DCE4C79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3210" y="4893469"/>
            <a:ext cx="5762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AFFDA0B4-3880-472A-AFDB-B45F64DB6E46}" type="slidenum">
              <a:rPr lang="en-US" altLang="zh-CN" sz="1050" b="0" smtClean="0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zh-CN" sz="1050" b="0">
              <a:solidFill>
                <a:srgbClr val="0000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Line 10">
            <a:extLst>
              <a:ext uri="{FF2B5EF4-FFF2-40B4-BE49-F238E27FC236}">
                <a16:creationId xmlns:a16="http://schemas.microsoft.com/office/drawing/2014/main" id="{9847D638-C91D-4A69-A7A1-C744EE1E9D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791" y="844154"/>
            <a:ext cx="8065294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sz="1350"/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FA16F65-FF2B-48A7-BD3E-D439AA1BE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835" y="0"/>
            <a:ext cx="2166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zh-CN" sz="135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75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75" b="1">
          <a:solidFill>
            <a:schemeClr val="tx1"/>
          </a:solidFill>
          <a:latin typeface="黑体" pitchFamily="2" charset="-122"/>
          <a:ea typeface="黑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anose="05000000000000000000" pitchFamily="2" charset="2"/>
        <a:buChar char="p"/>
        <a:defRPr sz="24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Wingdings" panose="05000000000000000000" pitchFamily="2" charset="2"/>
        <a:buChar char="n"/>
        <a:defRPr sz="21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8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SzPct val="80000"/>
        <a:buChar char="»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SzPct val="80000"/>
        <a:buChar char="»"/>
        <a:defRPr sz="1500" b="1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SzPct val="80000"/>
        <a:buChar char="»"/>
        <a:defRPr sz="1500" b="1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SzPct val="80000"/>
        <a:buChar char="»"/>
        <a:defRPr sz="1500" b="1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SzPct val="80000"/>
        <a:buChar char="»"/>
        <a:defRPr sz="15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.hep.com.cn/ebooks/index.html#/read?id=1018433543543459840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09825" y="4434289"/>
            <a:ext cx="4219575" cy="4254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623" tIns="26323" rIns="50623" bIns="26323" anchor="ctr">
            <a:spAutoFit/>
          </a:bodyPr>
          <a:lstStyle/>
          <a:p>
            <a:pPr algn="ctr" defTabSz="685324">
              <a:defRPr/>
            </a:pPr>
            <a:r>
              <a:rPr lang="en-US" altLang="zh-CN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zh-CN" altLang="en-US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CN" altLang="en-US" sz="241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  <p:sp>
        <p:nvSpPr>
          <p:cNvPr id="5" name="矩形 4"/>
          <p:cNvSpPr/>
          <p:nvPr/>
        </p:nvSpPr>
        <p:spPr>
          <a:xfrm>
            <a:off x="916987" y="1674546"/>
            <a:ext cx="7356389" cy="623244"/>
          </a:xfrm>
          <a:prstGeom prst="rect">
            <a:avLst/>
          </a:prstGeom>
          <a:noFill/>
        </p:spPr>
        <p:txBody>
          <a:bodyPr wrap="square" lIns="68576" tIns="34288" rIns="68576" bIns="34288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91392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3000" b="1" dirty="0">
                <a:ln w="1143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计算机网络实验课程介绍及安排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51119" y="3531232"/>
            <a:ext cx="5250420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324">
              <a:defRPr/>
            </a:pPr>
            <a:r>
              <a:rPr lang="zh-CN" altLang="en-US" sz="2419" b="1" dirty="0">
                <a:solidFill>
                  <a:srgbClr val="000000"/>
                </a:solidFill>
                <a:latin typeface="黑体"/>
                <a:cs typeface="Times New Roman" panose="02020603050405020304" pitchFamily="18" charset="0"/>
              </a:rPr>
              <a:t>计算机学院 教学实验中心</a:t>
            </a:r>
            <a:endParaRPr lang="en-US" altLang="zh-CN" sz="2419" b="1" dirty="0">
              <a:solidFill>
                <a:srgbClr val="000000"/>
              </a:solidFill>
              <a:latin typeface="黑体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43875" y="2496063"/>
            <a:ext cx="4464907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324">
              <a:defRPr/>
            </a:pPr>
            <a:r>
              <a:rPr lang="zh-CN" altLang="en-US" sz="2419" b="1" dirty="0">
                <a:solidFill>
                  <a:srgbClr val="000000"/>
                </a:solidFill>
                <a:latin typeface="黑体"/>
                <a:cs typeface="Times New Roman" panose="02020603050405020304" pitchFamily="18" charset="0"/>
              </a:rPr>
              <a:t>张力军 刘艳芳 焦福菊 吕良双</a:t>
            </a:r>
          </a:p>
          <a:p>
            <a:pPr defTabSz="685324">
              <a:defRPr/>
            </a:pPr>
            <a:r>
              <a:rPr lang="zh-CN" altLang="en-US" sz="2419" b="1" dirty="0">
                <a:solidFill>
                  <a:srgbClr val="000000"/>
                </a:solidFill>
                <a:latin typeface="黑体"/>
                <a:cs typeface="Times New Roman" panose="02020603050405020304" pitchFamily="18" charset="0"/>
              </a:rPr>
              <a:t>吴秀娟 谷云超 张  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96328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66" y="2497215"/>
            <a:ext cx="1957388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2607" y="38004"/>
            <a:ext cx="5429250" cy="56316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实验教材及教学资源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774" y="699664"/>
            <a:ext cx="8400663" cy="2678086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</a:pPr>
            <a:r>
              <a:rPr lang="zh-CN" altLang="en-US" sz="2100" dirty="0">
                <a:solidFill>
                  <a:srgbClr val="FF0000"/>
                </a:solidFill>
              </a:rPr>
              <a:t>教材</a:t>
            </a:r>
            <a:r>
              <a:rPr lang="zh-CN" altLang="en-US" sz="2100" dirty="0"/>
              <a:t>：</a:t>
            </a:r>
            <a:r>
              <a:rPr lang="en-US" altLang="zh-CN" sz="2100" dirty="0"/>
              <a:t>《</a:t>
            </a:r>
            <a:r>
              <a:rPr lang="zh-CN" altLang="en-US" sz="2100" dirty="0"/>
              <a:t>计算机网络实验教程（第二版）</a:t>
            </a:r>
            <a:r>
              <a:rPr lang="en-US" altLang="zh-CN" sz="2100" dirty="0"/>
              <a:t>》</a:t>
            </a:r>
            <a:r>
              <a:rPr lang="zh-CN" altLang="en-US" sz="2100" dirty="0"/>
              <a:t>，钱德沛、张力军主编，刘艳芳、焦福菊、吕良双、吴秀娟 编；高等教育出版社，</a:t>
            </a:r>
            <a:r>
              <a:rPr lang="en-US" altLang="zh-CN" sz="2100" dirty="0"/>
              <a:t>2017</a:t>
            </a:r>
            <a:r>
              <a:rPr lang="zh-CN" altLang="en-US" sz="2100" dirty="0"/>
              <a:t>年</a:t>
            </a:r>
            <a:r>
              <a:rPr lang="en-US" altLang="zh-CN" sz="2100" dirty="0"/>
              <a:t>9</a:t>
            </a:r>
            <a:r>
              <a:rPr lang="zh-CN" altLang="en-US" sz="2100" dirty="0"/>
              <a:t>月</a:t>
            </a:r>
            <a:endParaRPr lang="en-US" altLang="zh-CN" sz="2100" dirty="0"/>
          </a:p>
          <a:p>
            <a:pPr marL="300038" lvl="1" indent="0" eaLnBrk="1" hangingPunct="1">
              <a:lnSpc>
                <a:spcPct val="80000"/>
              </a:lnSpc>
            </a:pPr>
            <a:r>
              <a:rPr lang="zh-CN" altLang="en-US" sz="1800" dirty="0"/>
              <a:t>高教书苑在线阅读：</a:t>
            </a:r>
            <a:r>
              <a:rPr lang="en-US" altLang="zh-CN" sz="1600" dirty="0">
                <a:hlinkClick r:id="rId3"/>
              </a:rPr>
              <a:t>https://ebook.hep.com.cn/ebooks/index.html#/read?id=1018433543543459840</a:t>
            </a:r>
            <a:r>
              <a:rPr lang="en-US" altLang="zh-CN" sz="1600" dirty="0"/>
              <a:t> </a:t>
            </a:r>
            <a:endParaRPr lang="en-US" altLang="zh-CN" sz="1800" dirty="0"/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FF0000"/>
                </a:solidFill>
              </a:rPr>
              <a:t>MOOC</a:t>
            </a:r>
            <a:r>
              <a:rPr lang="zh-CN" altLang="en-US" sz="2100" dirty="0">
                <a:solidFill>
                  <a:srgbClr val="FF0000"/>
                </a:solidFill>
              </a:rPr>
              <a:t>课程网站</a:t>
            </a:r>
            <a:r>
              <a:rPr lang="zh-CN" altLang="en-US" sz="2100" dirty="0"/>
              <a:t>：</a:t>
            </a:r>
            <a:endParaRPr lang="en-US" altLang="zh-CN" sz="2100" dirty="0"/>
          </a:p>
          <a:p>
            <a:pPr marL="300038" lvl="1" indent="0" eaLnBrk="1" hangingPunct="1">
              <a:lnSpc>
                <a:spcPct val="80000"/>
              </a:lnSpc>
            </a:pPr>
            <a:r>
              <a:rPr lang="zh-CN" altLang="en-US" sz="1800" dirty="0"/>
              <a:t>中国大学</a:t>
            </a:r>
            <a:r>
              <a:rPr lang="en-US" altLang="zh-CN" sz="1800" dirty="0"/>
              <a:t>MOOC https://www.icourse163.org/course/BUAA-1002744004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US" altLang="zh-CN" sz="2100" dirty="0">
                <a:solidFill>
                  <a:srgbClr val="FF0000"/>
                </a:solidFill>
              </a:rPr>
              <a:t>FTP</a:t>
            </a:r>
            <a:r>
              <a:rPr lang="zh-CN" altLang="en-US" sz="2100" dirty="0"/>
              <a:t>：</a:t>
            </a:r>
            <a:r>
              <a:rPr lang="en-US" altLang="zh-CN" sz="2100" dirty="0"/>
              <a:t>//10.111.1.29  (</a:t>
            </a:r>
            <a:r>
              <a:rPr lang="zh-CN" altLang="en-US" sz="2100" dirty="0"/>
              <a:t>校园网内使用</a:t>
            </a:r>
            <a:r>
              <a:rPr lang="en-US" altLang="zh-CN" sz="2100" dirty="0"/>
              <a:t>)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zh-CN" altLang="en-US" sz="2100" dirty="0">
                <a:solidFill>
                  <a:srgbClr val="FF0000"/>
                </a:solidFill>
              </a:rPr>
              <a:t>实验环境</a:t>
            </a:r>
            <a:r>
              <a:rPr lang="zh-CN" altLang="en-US" sz="2100" dirty="0"/>
              <a:t>：网络实验室</a:t>
            </a:r>
            <a:r>
              <a:rPr lang="en-US" altLang="zh-CN" sz="2100" dirty="0"/>
              <a:t>+</a:t>
            </a:r>
            <a:r>
              <a:rPr lang="zh-CN" altLang="en-US" sz="2100" dirty="0"/>
              <a:t>在线（硬件）实验平台</a:t>
            </a:r>
            <a:r>
              <a:rPr lang="en-US" altLang="zh-CN" sz="2100" dirty="0"/>
              <a:t>+</a:t>
            </a:r>
            <a:r>
              <a:rPr lang="zh-CN" altLang="en-US" sz="2100" dirty="0">
                <a:solidFill>
                  <a:srgbClr val="FF0000"/>
                </a:solidFill>
              </a:rPr>
              <a:t>模拟软件</a:t>
            </a:r>
            <a:r>
              <a:rPr lang="en-US" altLang="zh-CN" sz="2100" dirty="0" err="1">
                <a:solidFill>
                  <a:srgbClr val="FF0000"/>
                </a:solidFill>
              </a:rPr>
              <a:t>eNSP</a:t>
            </a:r>
            <a:endParaRPr lang="en-US" altLang="zh-CN" sz="2100" dirty="0">
              <a:solidFill>
                <a:srgbClr val="FF0000"/>
              </a:solidFill>
            </a:endParaRP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2975372" y="592931"/>
            <a:ext cx="685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4341" name="Rectangle 7"/>
          <p:cNvSpPr>
            <a:spLocks noChangeArrowheads="1"/>
          </p:cNvSpPr>
          <p:nvPr/>
        </p:nvSpPr>
        <p:spPr bwMode="auto">
          <a:xfrm>
            <a:off x="2971800" y="382191"/>
            <a:ext cx="685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774" y="3377750"/>
            <a:ext cx="5209725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100" b="1" kern="0" dirty="0">
                <a:solidFill>
                  <a:srgbClr val="330066"/>
                </a:solidFill>
                <a:latin typeface="Arial"/>
                <a:ea typeface="宋体"/>
              </a:rPr>
              <a:t>实验报告：</a:t>
            </a:r>
            <a:r>
              <a:rPr lang="zh-CN" altLang="en-US" sz="2100" b="1" kern="0" dirty="0">
                <a:solidFill>
                  <a:srgbClr val="FF0000"/>
                </a:solidFill>
                <a:latin typeface="Arial"/>
                <a:ea typeface="宋体"/>
              </a:rPr>
              <a:t>统一印刷</a:t>
            </a:r>
            <a:endParaRPr lang="en-US" altLang="zh-CN" sz="2100" b="1" kern="0" dirty="0">
              <a:solidFill>
                <a:srgbClr val="FF0000"/>
              </a:solidFill>
              <a:latin typeface="Arial"/>
              <a:ea typeface="宋体"/>
            </a:endParaRPr>
          </a:p>
          <a:p>
            <a:pPr>
              <a:defRPr/>
            </a:pPr>
            <a:r>
              <a:rPr lang="zh-CN" altLang="en-US" sz="2000" dirty="0"/>
              <a:t>已经联系了复印店统一打印装订，上课时到网络实验室发给大家（</a:t>
            </a:r>
            <a:r>
              <a:rPr lang="zh-CN" altLang="en-US" sz="2000" dirty="0">
                <a:solidFill>
                  <a:srgbClr val="FF0000"/>
                </a:solidFill>
              </a:rPr>
              <a:t>免费</a:t>
            </a:r>
            <a:r>
              <a:rPr lang="zh-CN" altLang="en-US" sz="2000" dirty="0"/>
              <a:t>）。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704129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介绍提纲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91696" y="1242866"/>
            <a:ext cx="4906642" cy="276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lnSpc>
                <a:spcPct val="125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一、课程基本情况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黑体"/>
                <a:ea typeface="黑体"/>
              </a:rPr>
              <a:t>二、教学实验环境</a:t>
            </a:r>
            <a:endParaRPr kumimoji="0" lang="en-US" altLang="zh-CN" sz="3600" b="1" dirty="0">
              <a:solidFill>
                <a:srgbClr val="FF0000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三、课程成绩计算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40267445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9D984C7-B223-4E14-8828-E4C05FDCF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9841" y="313135"/>
            <a:ext cx="6048375" cy="59174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北航</a:t>
            </a:r>
            <a:r>
              <a:rPr lang="en-US" altLang="zh-CN" sz="2800" dirty="0"/>
              <a:t>--</a:t>
            </a:r>
            <a:r>
              <a:rPr lang="zh-CN" altLang="en-US" sz="2800" dirty="0"/>
              <a:t>华为网络实验室</a:t>
            </a:r>
            <a:r>
              <a:rPr lang="zh-CN" altLang="en-US" sz="2700" dirty="0"/>
              <a:t>（</a:t>
            </a:r>
            <a:r>
              <a:rPr lang="en-US" altLang="zh-CN" sz="2700" dirty="0"/>
              <a:t>2003</a:t>
            </a:r>
            <a:r>
              <a:rPr lang="zh-CN" altLang="en-US" sz="2700" dirty="0"/>
              <a:t>年）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79F95B4-B37D-4A52-BC57-712B3F8B39B5}"/>
              </a:ext>
            </a:extLst>
          </p:cNvPr>
          <p:cNvSpPr txBox="1">
            <a:spLocks/>
          </p:cNvSpPr>
          <p:nvPr/>
        </p:nvSpPr>
        <p:spPr bwMode="auto">
          <a:xfrm>
            <a:off x="67733" y="853678"/>
            <a:ext cx="9076267" cy="38242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p"/>
              <a:defRPr kumimoji="1" sz="36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anose="05000000000000000000" pitchFamily="2" charset="2"/>
              <a:buChar char="Ø"/>
              <a:defRPr kumimoji="1" sz="32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8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–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5pPr>
            <a:lvl6pPr marL="2514537" indent="-228594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68" indent="-25716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700" b="1" kern="0" dirty="0">
                <a:solidFill>
                  <a:srgbClr val="000000"/>
                </a:solidFill>
                <a:latin typeface="黑体"/>
                <a:ea typeface="黑体"/>
              </a:rPr>
              <a:t>网络时代面临的</a:t>
            </a:r>
            <a:r>
              <a:rPr lang="zh-CN" altLang="en-US" sz="2700" b="1" kern="0" dirty="0">
                <a:solidFill>
                  <a:srgbClr val="333399"/>
                </a:solidFill>
                <a:latin typeface="黑体"/>
                <a:ea typeface="黑体"/>
              </a:rPr>
              <a:t>问题与挑战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（</a:t>
            </a:r>
            <a:r>
              <a:rPr lang="en-US" altLang="zh-CN" sz="2400" b="1" kern="0" dirty="0">
                <a:solidFill>
                  <a:srgbClr val="333399"/>
                </a:solidFill>
                <a:latin typeface="黑体"/>
                <a:ea typeface="黑体"/>
              </a:rPr>
              <a:t>2001</a:t>
            </a:r>
            <a:r>
              <a:rPr lang="zh-CN" altLang="zh-CN" sz="2400" b="1" kern="0" dirty="0">
                <a:solidFill>
                  <a:srgbClr val="333399"/>
                </a:solidFill>
                <a:latin typeface="黑体"/>
                <a:ea typeface="黑体"/>
              </a:rPr>
              <a:t>年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）</a:t>
            </a:r>
            <a:endParaRPr lang="en-US" altLang="zh-CN" sz="2400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网络技术能力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作为计算机人才的核心关键能力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亟待提高</a:t>
            </a:r>
            <a:endParaRPr lang="en-US" altLang="zh-CN" sz="2400" b="1" kern="0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调研北航本研网络实验教学需求，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急需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直观有效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实验学习手段</a:t>
            </a:r>
            <a:endParaRPr lang="en-US" altLang="zh-CN" sz="2400" b="1" kern="0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257168" lvl="1" indent="-257168" defTabSz="685800">
              <a:lnSpc>
                <a:spcPct val="100000"/>
              </a:lnSpc>
              <a:spcBef>
                <a:spcPts val="450"/>
              </a:spcBef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2700" b="1" kern="0" dirty="0">
                <a:solidFill>
                  <a:srgbClr val="000000"/>
                </a:solidFill>
                <a:latin typeface="黑体"/>
                <a:ea typeface="黑体"/>
              </a:rPr>
              <a:t>网络实验环境建设的</a:t>
            </a:r>
            <a:r>
              <a:rPr lang="zh-CN" altLang="en-US" sz="2700" b="1" kern="0" dirty="0">
                <a:solidFill>
                  <a:srgbClr val="FF0000"/>
                </a:solidFill>
                <a:latin typeface="黑体"/>
                <a:ea typeface="黑体"/>
              </a:rPr>
              <a:t>商用级路由器、交换机</a:t>
            </a:r>
            <a:r>
              <a:rPr lang="zh-CN" altLang="en-US" sz="2700" b="1" kern="0" dirty="0">
                <a:solidFill>
                  <a:srgbClr val="000000"/>
                </a:solidFill>
                <a:latin typeface="黑体"/>
                <a:ea typeface="黑体"/>
              </a:rPr>
              <a:t>模式</a:t>
            </a:r>
            <a:endParaRPr lang="en-US" altLang="zh-CN" sz="2700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557198" lvl="2" indent="-257168" defTabSz="685800">
              <a:lnSpc>
                <a:spcPct val="100000"/>
              </a:lnSpc>
              <a:spcBef>
                <a:spcPts val="450"/>
              </a:spcBef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优点：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能力培养与就业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（真实性、工程性、可靠性、实用性）</a:t>
            </a:r>
            <a:endParaRPr lang="en-US" altLang="zh-CN" sz="2400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缺点：经费投入大、教师要求高</a:t>
            </a:r>
            <a:endParaRPr lang="en-US" altLang="zh-CN" sz="2400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国外厂商设备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价格昂贵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、售后服务和技术支持需要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额外付费</a:t>
            </a:r>
            <a:endParaRPr lang="en-US" altLang="zh-CN" sz="2400" b="1" kern="0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国内设备厂商虽崭露头角，但设备性能、技术水平尚未得到国内高校认可，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没有学校敢于尝试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。</a:t>
            </a:r>
          </a:p>
          <a:p>
            <a:pPr marL="557199" lvl="1" indent="-214308" defTabSz="685800">
              <a:lnSpc>
                <a:spcPct val="100000"/>
              </a:lnSpc>
              <a:spcBef>
                <a:spcPts val="450"/>
              </a:spcBef>
              <a:defRPr/>
            </a:pPr>
            <a:endParaRPr lang="en-US" altLang="zh-CN" sz="2400" b="1" kern="0" dirty="0">
              <a:solidFill>
                <a:srgbClr val="000000"/>
              </a:solidFill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F7D2306-8568-4818-A890-E94A87D27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9841" y="313135"/>
            <a:ext cx="6048375" cy="59174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700" dirty="0">
                <a:latin typeface="+mj-ea"/>
              </a:rPr>
              <a:t>北航</a:t>
            </a:r>
            <a:r>
              <a:rPr lang="en-US" altLang="zh-CN" sz="2700" dirty="0">
                <a:latin typeface="+mj-ea"/>
              </a:rPr>
              <a:t>-</a:t>
            </a:r>
            <a:r>
              <a:rPr lang="zh-CN" altLang="en-US" sz="2700" dirty="0">
                <a:latin typeface="+mj-ea"/>
              </a:rPr>
              <a:t>华为</a:t>
            </a:r>
            <a:r>
              <a:rPr lang="en-US" altLang="zh-CN" sz="2700" dirty="0">
                <a:latin typeface="+mj-ea"/>
              </a:rPr>
              <a:t>/</a:t>
            </a:r>
            <a:r>
              <a:rPr lang="zh-CN" altLang="en-US" sz="2700" dirty="0">
                <a:latin typeface="+mj-ea"/>
              </a:rPr>
              <a:t>华三网络实验室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14F1F8-82FE-43E8-8162-3A14E1133814}"/>
              </a:ext>
            </a:extLst>
          </p:cNvPr>
          <p:cNvSpPr txBox="1"/>
          <p:nvPr/>
        </p:nvSpPr>
        <p:spPr>
          <a:xfrm>
            <a:off x="147638" y="890588"/>
            <a:ext cx="20597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solidFill>
                  <a:srgbClr val="FF0000"/>
                </a:solidFill>
                <a:ea typeface="黑体"/>
              </a:rPr>
              <a:t>面向一流水平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590D92-3686-4A0C-BA48-739845A5D5B1}"/>
              </a:ext>
            </a:extLst>
          </p:cNvPr>
          <p:cNvSpPr txBox="1"/>
          <p:nvPr/>
        </p:nvSpPr>
        <p:spPr>
          <a:xfrm>
            <a:off x="2411017" y="890588"/>
            <a:ext cx="20597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solidFill>
                  <a:srgbClr val="000000"/>
                </a:solidFill>
                <a:ea typeface="黑体"/>
              </a:rPr>
              <a:t>面向能力培养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647FE7-20D0-449C-B59E-697D77F524A7}"/>
              </a:ext>
            </a:extLst>
          </p:cNvPr>
          <p:cNvSpPr txBox="1"/>
          <p:nvPr/>
        </p:nvSpPr>
        <p:spPr>
          <a:xfrm>
            <a:off x="4680348" y="890588"/>
            <a:ext cx="20597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solidFill>
                  <a:srgbClr val="000000"/>
                </a:solidFill>
                <a:ea typeface="黑体"/>
              </a:rPr>
              <a:t>面向工程实践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10648B-EFB1-4577-BE6C-D2DA5BA69E73}"/>
              </a:ext>
            </a:extLst>
          </p:cNvPr>
          <p:cNvSpPr txBox="1"/>
          <p:nvPr/>
        </p:nvSpPr>
        <p:spPr>
          <a:xfrm>
            <a:off x="6944917" y="890588"/>
            <a:ext cx="2058590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  <a:prstDash val="solid"/>
          </a:ln>
        </p:spPr>
        <p:txBody>
          <a:bodyPr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solidFill>
                  <a:srgbClr val="000000"/>
                </a:solidFill>
                <a:ea typeface="黑体"/>
              </a:rPr>
              <a:t>面向技术发展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5AB67A-D163-436E-8012-7DA91CB9A100}"/>
              </a:ext>
            </a:extLst>
          </p:cNvPr>
          <p:cNvSpPr txBox="1">
            <a:spLocks/>
          </p:cNvSpPr>
          <p:nvPr/>
        </p:nvSpPr>
        <p:spPr bwMode="auto">
          <a:xfrm>
            <a:off x="351235" y="1362075"/>
            <a:ext cx="8784431" cy="19776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0" tIns="45720" rIns="91440" bIns="45720"/>
          <a:lstStyle>
            <a:lvl1pPr marL="257175" indent="-257175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p"/>
              <a:defRPr kumimoji="1" sz="27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1pPr>
            <a:lvl2pPr marL="557213" indent="-214313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2pPr>
            <a:lvl3pPr marL="8572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1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3pPr>
            <a:lvl4pPr marL="12001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–"/>
              <a:defRPr kumimoji="1" sz="18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4pPr>
            <a:lvl5pPr marL="15430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5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92881" indent="-192881" defTabSz="914378">
              <a:lnSpc>
                <a:spcPct val="100000"/>
              </a:lnSpc>
              <a:defRPr/>
            </a:pPr>
            <a:r>
              <a:rPr lang="en-US" altLang="zh-CN" sz="2400" b="1" kern="0" dirty="0"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zh-CN" sz="2400" b="1" kern="0" dirty="0">
                <a:solidFill>
                  <a:srgbClr val="000000"/>
                </a:solidFill>
                <a:latin typeface="黑体"/>
                <a:ea typeface="黑体"/>
              </a:rPr>
              <a:t>探索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了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校企深度合作</a:t>
            </a:r>
            <a:r>
              <a:rPr lang="zh-CN" altLang="en-US" sz="2400" b="1" kern="0" dirty="0">
                <a:solidFill>
                  <a:srgbClr val="000000"/>
                </a:solidFill>
                <a:latin typeface="黑体"/>
                <a:ea typeface="黑体"/>
              </a:rPr>
              <a:t>共建高水平</a:t>
            </a:r>
            <a:r>
              <a:rPr lang="zh-CN" altLang="zh-CN" sz="2400" b="1" kern="0" dirty="0">
                <a:solidFill>
                  <a:srgbClr val="000000"/>
                </a:solidFill>
                <a:latin typeface="黑体"/>
                <a:ea typeface="黑体"/>
              </a:rPr>
              <a:t>实验室的</a:t>
            </a:r>
            <a:r>
              <a:rPr lang="zh-CN" altLang="en-US" sz="2400" b="1" kern="0" dirty="0">
                <a:solidFill>
                  <a:srgbClr val="FF0000"/>
                </a:solidFill>
                <a:latin typeface="黑体"/>
                <a:ea typeface="黑体"/>
              </a:rPr>
              <a:t>新模式</a:t>
            </a:r>
            <a:endParaRPr lang="en-US" altLang="zh-CN" sz="2400" b="1" kern="0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342900" lvl="1" indent="-342900" defTabSz="914378">
              <a:lnSpc>
                <a:spcPct val="100000"/>
              </a:lnSpc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将</a:t>
            </a:r>
            <a:r>
              <a:rPr lang="zh-CN" altLang="en-US" b="1" kern="0" dirty="0">
                <a:solidFill>
                  <a:srgbClr val="FF0000"/>
                </a:solidFill>
                <a:latin typeface="黑体"/>
                <a:ea typeface="黑体"/>
              </a:rPr>
              <a:t>一流的实验设备和实验技术</a:t>
            </a: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服务教学和学生</a:t>
            </a:r>
            <a:endParaRPr lang="en-US" altLang="zh-CN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192881" lvl="1" indent="-192881" defTabSz="685800">
              <a:lnSpc>
                <a:spcPct val="100000"/>
              </a:lnSpc>
              <a:spcBef>
                <a:spcPts val="338"/>
              </a:spcBef>
              <a:buSzPct val="75000"/>
              <a:buFont typeface="Wingdings" panose="05000000000000000000" pitchFamily="2" charset="2"/>
              <a:buChar char="p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 显著的</a:t>
            </a:r>
            <a:r>
              <a:rPr lang="zh-CN" altLang="zh-CN" b="1" kern="0" dirty="0">
                <a:solidFill>
                  <a:srgbClr val="DF0029"/>
                </a:solidFill>
                <a:latin typeface="黑体"/>
                <a:ea typeface="黑体"/>
              </a:rPr>
              <a:t>示范作用</a:t>
            </a: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，推动了华为</a:t>
            </a:r>
            <a:r>
              <a:rPr lang="en-US" altLang="zh-CN" b="1" kern="0" dirty="0">
                <a:solidFill>
                  <a:srgbClr val="000000"/>
                </a:solidFill>
                <a:latin typeface="黑体"/>
                <a:ea typeface="黑体"/>
              </a:rPr>
              <a:t>/</a:t>
            </a: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华三</a:t>
            </a:r>
            <a:r>
              <a:rPr lang="zh-CN" altLang="en-US" b="1" kern="0" dirty="0">
                <a:solidFill>
                  <a:srgbClr val="DF0029"/>
                </a:solidFill>
                <a:latin typeface="黑体"/>
                <a:ea typeface="黑体"/>
              </a:rPr>
              <a:t>国产品牌</a:t>
            </a:r>
            <a:r>
              <a:rPr lang="zh-CN" altLang="en-US" b="1" kern="0" dirty="0">
                <a:solidFill>
                  <a:srgbClr val="000000"/>
                </a:solidFill>
                <a:latin typeface="黑体"/>
                <a:ea typeface="黑体"/>
              </a:rPr>
              <a:t>网络实验室建设</a:t>
            </a:r>
            <a:endParaRPr lang="en-US" altLang="zh-CN" b="1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417910" lvl="1" indent="-160735" defTabSz="685800">
              <a:lnSpc>
                <a:spcPct val="100000"/>
              </a:lnSpc>
              <a:spcBef>
                <a:spcPts val="338"/>
              </a:spcBef>
              <a:buFont typeface="Wingdings" panose="05000000000000000000" pitchFamily="2" charset="2"/>
              <a:buChar char="u"/>
              <a:defRPr/>
            </a:pP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接待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230</a:t>
            </a:r>
            <a:r>
              <a:rPr lang="zh-CN" altLang="en-US" sz="1800" b="1" kern="0" dirty="0">
                <a:solidFill>
                  <a:srgbClr val="FF0000"/>
                </a:solidFill>
                <a:latin typeface="黑体"/>
                <a:ea typeface="黑体"/>
              </a:rPr>
              <a:t>所高校</a:t>
            </a:r>
            <a:r>
              <a:rPr lang="zh-CN" altLang="en-US" sz="1800" kern="0" dirty="0">
                <a:solidFill>
                  <a:srgbClr val="000000"/>
                </a:solidFill>
                <a:latin typeface="黑体"/>
                <a:ea typeface="黑体"/>
              </a:rPr>
              <a:t>（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985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高校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15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所</a:t>
            </a: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，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211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高校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39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所</a:t>
            </a:r>
            <a:r>
              <a:rPr lang="zh-CN" altLang="en-US" sz="1800" kern="0" dirty="0">
                <a:solidFill>
                  <a:srgbClr val="000000"/>
                </a:solidFill>
                <a:latin typeface="黑体"/>
                <a:ea typeface="黑体"/>
              </a:rPr>
              <a:t>）</a:t>
            </a: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参观交流</a:t>
            </a:r>
            <a:endParaRPr lang="en-US" altLang="zh-CN" sz="1800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417910" lvl="1" indent="-160735" defTabSz="685800">
              <a:lnSpc>
                <a:spcPct val="100000"/>
              </a:lnSpc>
              <a:spcBef>
                <a:spcPts val="338"/>
              </a:spcBef>
              <a:buFont typeface="Wingdings" panose="05000000000000000000" pitchFamily="2" charset="2"/>
              <a:buChar char="u"/>
              <a:defRPr/>
            </a:pP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培训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146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所</a:t>
            </a: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高校</a:t>
            </a:r>
            <a:r>
              <a:rPr lang="en-US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266</a:t>
            </a:r>
            <a:r>
              <a:rPr lang="zh-CN" altLang="zh-CN" sz="1800" b="1" kern="0" dirty="0">
                <a:solidFill>
                  <a:srgbClr val="FF0000"/>
                </a:solidFill>
                <a:latin typeface="黑体"/>
                <a:ea typeface="黑体"/>
              </a:rPr>
              <a:t>名</a:t>
            </a:r>
            <a:r>
              <a:rPr lang="zh-CN" altLang="zh-CN" sz="1800" kern="0" dirty="0">
                <a:solidFill>
                  <a:srgbClr val="000000"/>
                </a:solidFill>
                <a:latin typeface="黑体"/>
                <a:ea typeface="黑体"/>
              </a:rPr>
              <a:t>教师</a:t>
            </a:r>
            <a:endParaRPr lang="en-US" altLang="zh-CN" sz="1800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342900" lvl="1" indent="-342900" defTabSz="914378">
              <a:lnSpc>
                <a:spcPct val="100000"/>
              </a:lnSpc>
              <a:buSzPct val="75000"/>
              <a:buFont typeface="Wingdings" panose="05000000000000000000" pitchFamily="2" charset="2"/>
              <a:buChar char="p"/>
              <a:defRPr/>
            </a:pPr>
            <a:endParaRPr lang="en-US" altLang="zh-CN" b="1" kern="0" dirty="0">
              <a:solidFill>
                <a:srgbClr val="000000"/>
              </a:solidFill>
              <a:latin typeface="黑体"/>
              <a:ea typeface="黑体"/>
            </a:endParaRPr>
          </a:p>
        </p:txBody>
      </p:sp>
      <p:pic>
        <p:nvPicPr>
          <p:cNvPr id="14344" name="图片 11">
            <a:extLst>
              <a:ext uri="{FF2B5EF4-FFF2-40B4-BE49-F238E27FC236}">
                <a16:creationId xmlns:a16="http://schemas.microsoft.com/office/drawing/2014/main" id="{9A9B4B66-8453-47A1-B8FA-CA5A9198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8" y="3249216"/>
            <a:ext cx="2749153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图片 12">
            <a:extLst>
              <a:ext uri="{FF2B5EF4-FFF2-40B4-BE49-F238E27FC236}">
                <a16:creationId xmlns:a16="http://schemas.microsoft.com/office/drawing/2014/main" id="{E250982E-7B1A-47FE-9861-7DB5F8396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2939654"/>
            <a:ext cx="3865960" cy="19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文本框 14">
            <a:extLst>
              <a:ext uri="{FF2B5EF4-FFF2-40B4-BE49-F238E27FC236}">
                <a16:creationId xmlns:a16="http://schemas.microsoft.com/office/drawing/2014/main" id="{7F9FFAAD-972A-4077-B66B-3228E6D54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160" y="4731544"/>
            <a:ext cx="295513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本研一体化多层次网络技术能力培养内容</a:t>
            </a:r>
          </a:p>
        </p:txBody>
      </p:sp>
      <p:sp>
        <p:nvSpPr>
          <p:cNvPr id="14347" name="文本框 15">
            <a:extLst>
              <a:ext uri="{FF2B5EF4-FFF2-40B4-BE49-F238E27FC236}">
                <a16:creationId xmlns:a16="http://schemas.microsoft.com/office/drawing/2014/main" id="{CCF37D0D-2325-4F4B-9A64-D418E182D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4731544"/>
            <a:ext cx="1669256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计算机网络实验体系</a:t>
            </a:r>
          </a:p>
        </p:txBody>
      </p:sp>
      <p:pic>
        <p:nvPicPr>
          <p:cNvPr id="14348" name="图片 16">
            <a:extLst>
              <a:ext uri="{FF2B5EF4-FFF2-40B4-BE49-F238E27FC236}">
                <a16:creationId xmlns:a16="http://schemas.microsoft.com/office/drawing/2014/main" id="{DC0C2118-B4A8-4BDE-8E70-7707B5A8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17" y="2659856"/>
            <a:ext cx="2010965" cy="23491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9" name="矩形 17">
            <a:extLst>
              <a:ext uri="{FF2B5EF4-FFF2-40B4-BE49-F238E27FC236}">
                <a16:creationId xmlns:a16="http://schemas.microsoft.com/office/drawing/2014/main" id="{BE2D6379-4F87-4D62-97CA-339D1283F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985" y="4731544"/>
            <a:ext cx="1720453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国家级教学成果二等奖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FA497234-2E07-497A-B06B-7B791C89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8" y="3811190"/>
            <a:ext cx="8912535" cy="1019175"/>
          </a:xfrm>
          <a:prstGeom prst="horizontalScroll">
            <a:avLst>
              <a:gd name="adj" fmla="val 12500"/>
            </a:avLst>
          </a:prstGeom>
          <a:solidFill>
            <a:srgbClr val="FFFF66">
              <a:alpha val="89803"/>
            </a:srgbClr>
          </a:soli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 marL="1074738" indent="-1074738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2005-2008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高校建设了华为网络实验室。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我们用实践回答和证明了：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国产网络设备行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，国产网络设备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可以做得很好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8EBF0B59-D16A-491D-A0C7-7D1CA8FD2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700" dirty="0">
                <a:latin typeface="+mj-ea"/>
              </a:rPr>
              <a:t>华为</a:t>
            </a:r>
            <a:r>
              <a:rPr lang="en-US" altLang="zh-CN" sz="2700" dirty="0">
                <a:latin typeface="+mj-ea"/>
              </a:rPr>
              <a:t>IP</a:t>
            </a:r>
            <a:r>
              <a:rPr lang="zh-CN" altLang="en-US" sz="2700" dirty="0">
                <a:latin typeface="+mj-ea"/>
              </a:rPr>
              <a:t>产品发展历史</a:t>
            </a:r>
          </a:p>
        </p:txBody>
      </p:sp>
      <p:pic>
        <p:nvPicPr>
          <p:cNvPr id="16387" name="内容占位符 1">
            <a:extLst>
              <a:ext uri="{FF2B5EF4-FFF2-40B4-BE49-F238E27FC236}">
                <a16:creationId xmlns:a16="http://schemas.microsoft.com/office/drawing/2014/main" id="{E7999B07-ADF0-464A-95EA-C4AD32D82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16" y="1006079"/>
            <a:ext cx="7560469" cy="3952875"/>
          </a:xfrm>
        </p:spPr>
      </p:pic>
      <p:pic>
        <p:nvPicPr>
          <p:cNvPr id="16388" name="图片 1">
            <a:extLst>
              <a:ext uri="{FF2B5EF4-FFF2-40B4-BE49-F238E27FC236}">
                <a16:creationId xmlns:a16="http://schemas.microsoft.com/office/drawing/2014/main" id="{5C45B55F-C23B-4F62-9F0A-A6BE4CE0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032273"/>
            <a:ext cx="2406254" cy="37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7C58D4B-8A2D-4185-8D47-5279F5DF7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9842" y="313135"/>
            <a:ext cx="7830740" cy="591740"/>
          </a:xfrm>
        </p:spPr>
        <p:txBody>
          <a:bodyPr/>
          <a:lstStyle/>
          <a:p>
            <a:pPr eaLnBrk="1" hangingPunct="1"/>
            <a:r>
              <a:rPr lang="zh-CN" altLang="en-US" sz="2700"/>
              <a:t>主要网络设备厂商（思科、华为）及市场占有情况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B87D05E-B1C0-4FCD-9318-E6325BACE54C}"/>
              </a:ext>
            </a:extLst>
          </p:cNvPr>
          <p:cNvSpPr txBox="1">
            <a:spLocks/>
          </p:cNvSpPr>
          <p:nvPr/>
        </p:nvSpPr>
        <p:spPr bwMode="auto">
          <a:xfrm>
            <a:off x="282179" y="914400"/>
            <a:ext cx="8772525" cy="15490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 marL="257175" indent="-257175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p"/>
              <a:defRPr kumimoji="1" sz="27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1pPr>
            <a:lvl2pPr marL="557213" indent="-214313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2pPr>
            <a:lvl3pPr marL="8572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1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3pPr>
            <a:lvl4pPr marL="12001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–"/>
              <a:defRPr kumimoji="1" sz="18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4pPr>
            <a:lvl5pPr marL="15430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5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92881" indent="-192881" defTabSz="685800">
              <a:lnSpc>
                <a:spcPct val="100000"/>
              </a:lnSpc>
              <a:spcBef>
                <a:spcPts val="338"/>
              </a:spcBef>
              <a:defRPr/>
            </a:pPr>
            <a:r>
              <a:rPr lang="en-US" altLang="zh-CN" sz="2100" kern="0" dirty="0">
                <a:solidFill>
                  <a:srgbClr val="FF0000"/>
                </a:solidFill>
                <a:latin typeface="黑体"/>
                <a:ea typeface="黑体"/>
              </a:rPr>
              <a:t>1990-2000</a:t>
            </a:r>
            <a:r>
              <a:rPr lang="zh-CN" altLang="en-US" sz="2100" kern="0" dirty="0">
                <a:solidFill>
                  <a:srgbClr val="000000"/>
                </a:solidFill>
                <a:latin typeface="黑体"/>
                <a:ea typeface="黑体"/>
              </a:rPr>
              <a:t>，思科一家独大，全球骨干网约</a:t>
            </a:r>
            <a:r>
              <a:rPr lang="en-US" altLang="zh-CN" sz="2100" kern="0" dirty="0">
                <a:solidFill>
                  <a:srgbClr val="000000"/>
                </a:solidFill>
                <a:latin typeface="黑体"/>
                <a:ea typeface="黑体"/>
              </a:rPr>
              <a:t>90%</a:t>
            </a:r>
            <a:r>
              <a:rPr lang="zh-CN" altLang="en-US" sz="2100" kern="0" dirty="0">
                <a:solidFill>
                  <a:srgbClr val="000000"/>
                </a:solidFill>
                <a:latin typeface="黑体"/>
                <a:ea typeface="黑体"/>
              </a:rPr>
              <a:t>流量由思科设备转发；当时中国的大型网络都主要使用思科设备。</a:t>
            </a:r>
          </a:p>
          <a:p>
            <a:pPr marL="192881" indent="-192881" defTabSz="685800">
              <a:lnSpc>
                <a:spcPct val="100000"/>
              </a:lnSpc>
              <a:spcBef>
                <a:spcPts val="338"/>
              </a:spcBef>
              <a:defRPr/>
            </a:pPr>
            <a:r>
              <a:rPr lang="en-US" altLang="zh-CN" sz="2100" kern="0" dirty="0">
                <a:solidFill>
                  <a:srgbClr val="FF0000"/>
                </a:solidFill>
                <a:latin typeface="黑体"/>
                <a:ea typeface="黑体"/>
              </a:rPr>
              <a:t>2000</a:t>
            </a:r>
            <a:r>
              <a:rPr lang="zh-CN" altLang="en-US" sz="2100" kern="0" dirty="0">
                <a:solidFill>
                  <a:srgbClr val="FF0000"/>
                </a:solidFill>
                <a:latin typeface="黑体"/>
                <a:ea typeface="黑体"/>
              </a:rPr>
              <a:t>以后</a:t>
            </a:r>
            <a:r>
              <a:rPr lang="zh-CN" altLang="en-US" sz="2100" kern="0" dirty="0">
                <a:solidFill>
                  <a:srgbClr val="000000"/>
                </a:solidFill>
                <a:latin typeface="黑体"/>
                <a:ea typeface="黑体"/>
              </a:rPr>
              <a:t>，中国的华为、华三、中兴取得了巨大的进步。</a:t>
            </a:r>
            <a:endParaRPr lang="en-US" altLang="zh-CN" sz="2100" kern="0" dirty="0">
              <a:solidFill>
                <a:srgbClr val="000000"/>
              </a:solidFill>
              <a:latin typeface="黑体"/>
              <a:ea typeface="黑体"/>
            </a:endParaRPr>
          </a:p>
          <a:p>
            <a:pPr marL="192881" indent="-192881" defTabSz="685800">
              <a:lnSpc>
                <a:spcPct val="100000"/>
              </a:lnSpc>
              <a:spcBef>
                <a:spcPts val="338"/>
              </a:spcBef>
              <a:defRPr/>
            </a:pPr>
            <a:r>
              <a:rPr lang="zh-CN" altLang="en-US" sz="2100" kern="0" dirty="0">
                <a:solidFill>
                  <a:srgbClr val="000000"/>
                </a:solidFill>
                <a:latin typeface="黑体"/>
                <a:ea typeface="黑体"/>
              </a:rPr>
              <a:t>国家网络基础设施已实现国产化和自主可控。</a:t>
            </a:r>
            <a:endParaRPr lang="zh-CN" altLang="en-US" sz="2025" kern="0" dirty="0">
              <a:solidFill>
                <a:srgbClr val="000000"/>
              </a:solidFill>
              <a:latin typeface="黑体"/>
              <a:ea typeface="黑体"/>
            </a:endParaRPr>
          </a:p>
        </p:txBody>
      </p:sp>
      <p:pic>
        <p:nvPicPr>
          <p:cNvPr id="18436" name="图片 5" descr="https://pics5.baidu.com/feed/aec379310a55b319db88244015ff6021cffc176b.jpeg?token=0ef20b6b0322868676a3a671146eaf9c&amp;s=613204725B4076CC381F53D7020010A8">
            <a:extLst>
              <a:ext uri="{FF2B5EF4-FFF2-40B4-BE49-F238E27FC236}">
                <a16:creationId xmlns:a16="http://schemas.microsoft.com/office/drawing/2014/main" id="{B434CF48-6EA3-41CE-8372-D5C2CF1E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4" y="2409825"/>
            <a:ext cx="2995613" cy="259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图片 7" descr="C:\Users\mike330\Documents\WeChat Files\wxid_nog235evm1b922\FileStorage\Temp\1657761909974.png">
            <a:extLst>
              <a:ext uri="{FF2B5EF4-FFF2-40B4-BE49-F238E27FC236}">
                <a16:creationId xmlns:a16="http://schemas.microsoft.com/office/drawing/2014/main" id="{2844AAFF-9160-440B-90E9-EB215F73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41" y="2621756"/>
            <a:ext cx="4131469" cy="225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DFF97197-8B4D-4D5F-9D41-2586FE3E1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00"/>
              <a:t>网络设备厂商的沉浮史，只有自主创新才能笑到最后</a:t>
            </a:r>
          </a:p>
        </p:txBody>
      </p:sp>
      <p:pic>
        <p:nvPicPr>
          <p:cNvPr id="20483" name="内容占位符 1">
            <a:extLst>
              <a:ext uri="{FF2B5EF4-FFF2-40B4-BE49-F238E27FC236}">
                <a16:creationId xmlns:a16="http://schemas.microsoft.com/office/drawing/2014/main" id="{89CB48DA-552D-48BA-98AB-7F7ABEDA9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066" y="951310"/>
            <a:ext cx="8839200" cy="4050506"/>
          </a:xfr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远程在线计算机网络实验平台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197708" y="635955"/>
            <a:ext cx="8793897" cy="4311094"/>
          </a:xfrm>
        </p:spPr>
        <p:txBody>
          <a:bodyPr/>
          <a:lstStyle/>
          <a:p>
            <a:pPr>
              <a:defRPr/>
            </a:pPr>
            <a:r>
              <a:rPr lang="zh-CN" altLang="en-US" sz="2100" b="1" dirty="0"/>
              <a:t>建设在线网络实验平台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/>
              <a:t>实现</a:t>
            </a:r>
            <a:r>
              <a:rPr lang="zh-CN" altLang="en-US" sz="2100" b="1" dirty="0">
                <a:solidFill>
                  <a:srgbClr val="FF0000"/>
                </a:solidFill>
              </a:rPr>
              <a:t>“云”网络实验室</a:t>
            </a:r>
            <a:r>
              <a:rPr lang="zh-CN" altLang="en-US" sz="2100" b="1" dirty="0"/>
              <a:t>，良好的实验操作体验。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/>
              <a:t>每组</a:t>
            </a:r>
            <a:r>
              <a:rPr lang="en-US" altLang="zh-CN" sz="2100" b="1" dirty="0"/>
              <a:t>4</a:t>
            </a:r>
            <a:r>
              <a:rPr lang="zh-CN" altLang="en-US" sz="2100" b="1" dirty="0"/>
              <a:t>台虚拟机、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台路由器、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台</a:t>
            </a:r>
            <a:r>
              <a:rPr lang="en-US" altLang="zh-CN" sz="2100" b="1" dirty="0"/>
              <a:t>3</a:t>
            </a:r>
            <a:r>
              <a:rPr lang="zh-CN" altLang="en-US" sz="2100" b="1" dirty="0"/>
              <a:t>层交换机、一台组网连线设备。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/>
              <a:t>每组设备可供</a:t>
            </a:r>
            <a:r>
              <a:rPr lang="en-US" altLang="zh-CN" sz="2100" b="1" dirty="0"/>
              <a:t>4</a:t>
            </a:r>
            <a:r>
              <a:rPr lang="zh-CN" altLang="en-US" sz="2100" b="1" dirty="0"/>
              <a:t>名学生实验。</a:t>
            </a:r>
            <a:endParaRPr lang="en-US" altLang="zh-CN" sz="2100" b="1" dirty="0"/>
          </a:p>
          <a:p>
            <a:pPr lvl="1">
              <a:defRPr/>
            </a:pPr>
            <a:r>
              <a:rPr lang="en-US" altLang="zh-CN" sz="2100" b="1" dirty="0"/>
              <a:t>2016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3</a:t>
            </a:r>
            <a:r>
              <a:rPr lang="zh-CN" altLang="en-US" sz="2100" b="1" dirty="0"/>
              <a:t>月已扩建到</a:t>
            </a:r>
            <a:r>
              <a:rPr lang="en-US" altLang="zh-CN" sz="2100" b="1" dirty="0">
                <a:solidFill>
                  <a:srgbClr val="FF0000"/>
                </a:solidFill>
              </a:rPr>
              <a:t>24</a:t>
            </a:r>
            <a:r>
              <a:rPr lang="zh-CN" altLang="en-US" sz="2100" b="1" dirty="0">
                <a:solidFill>
                  <a:srgbClr val="FF0000"/>
                </a:solidFill>
              </a:rPr>
              <a:t>组</a:t>
            </a:r>
            <a:r>
              <a:rPr lang="zh-CN" altLang="en-US" sz="2100" b="1" dirty="0"/>
              <a:t>设备，</a:t>
            </a:r>
            <a:r>
              <a:rPr lang="en-US" altLang="zh-CN" sz="2100" b="1" dirty="0"/>
              <a:t>2022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3</a:t>
            </a:r>
            <a:r>
              <a:rPr lang="zh-CN" altLang="en-US" sz="2100" b="1" dirty="0"/>
              <a:t>月扩建到</a:t>
            </a:r>
            <a:r>
              <a:rPr lang="en-US" altLang="zh-CN" sz="2100" b="1" dirty="0">
                <a:solidFill>
                  <a:srgbClr val="FF0000"/>
                </a:solidFill>
              </a:rPr>
              <a:t>36</a:t>
            </a:r>
            <a:r>
              <a:rPr lang="zh-CN" altLang="en-US" sz="2100" b="1" dirty="0">
                <a:solidFill>
                  <a:srgbClr val="FF0000"/>
                </a:solidFill>
              </a:rPr>
              <a:t>组</a:t>
            </a:r>
            <a:r>
              <a:rPr lang="zh-CN" altLang="en-US" sz="2100" b="1" dirty="0"/>
              <a:t>设备。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>
                <a:solidFill>
                  <a:srgbClr val="FF0000"/>
                </a:solidFill>
              </a:rPr>
              <a:t>推荐</a:t>
            </a:r>
            <a:r>
              <a:rPr lang="en-US" altLang="zh-CN" sz="2100" b="1" dirty="0">
                <a:solidFill>
                  <a:srgbClr val="FF0000"/>
                </a:solidFill>
              </a:rPr>
              <a:t>2</a:t>
            </a:r>
            <a:r>
              <a:rPr lang="zh-CN" altLang="en-US" sz="2100" b="1" dirty="0">
                <a:solidFill>
                  <a:srgbClr val="FF0000"/>
                </a:solidFill>
              </a:rPr>
              <a:t>人一组</a:t>
            </a:r>
            <a:r>
              <a:rPr lang="zh-CN" altLang="en-US" sz="2100" b="1" dirty="0"/>
              <a:t>，同一时刻最多能够满足</a:t>
            </a:r>
            <a:r>
              <a:rPr lang="en-US" altLang="zh-CN" sz="2100" b="1" dirty="0">
                <a:solidFill>
                  <a:srgbClr val="FF0000"/>
                </a:solidFill>
              </a:rPr>
              <a:t>72</a:t>
            </a:r>
            <a:r>
              <a:rPr lang="zh-CN" altLang="en-US" sz="2100" b="1" dirty="0">
                <a:solidFill>
                  <a:srgbClr val="FF0000"/>
                </a:solidFill>
              </a:rPr>
              <a:t>人</a:t>
            </a:r>
            <a:r>
              <a:rPr lang="zh-CN" altLang="en-US" sz="2100" b="1" dirty="0"/>
              <a:t>的网络实验教学。</a:t>
            </a:r>
            <a:endParaRPr lang="en-US" altLang="zh-CN" sz="2100" b="1" dirty="0"/>
          </a:p>
          <a:p>
            <a:pPr>
              <a:defRPr/>
            </a:pPr>
            <a:r>
              <a:rPr lang="zh-CN" altLang="en-US" sz="2100" b="1" dirty="0"/>
              <a:t>实现远程在线网络实验教学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/>
              <a:t>学生远程异地（</a:t>
            </a:r>
            <a:r>
              <a:rPr lang="zh-CN" altLang="en-US" sz="2100" b="1" dirty="0">
                <a:solidFill>
                  <a:srgbClr val="FF0000"/>
                </a:solidFill>
              </a:rPr>
              <a:t>宿舍、家里</a:t>
            </a:r>
            <a:r>
              <a:rPr lang="zh-CN" altLang="en-US" sz="2100" b="1" dirty="0"/>
              <a:t>）协同完成实验</a:t>
            </a:r>
            <a:endParaRPr lang="en-US" altLang="zh-CN" sz="2100" b="1" dirty="0"/>
          </a:p>
          <a:p>
            <a:pPr lvl="1">
              <a:defRPr/>
            </a:pPr>
            <a:r>
              <a:rPr lang="zh-CN" altLang="en-US" sz="2100" b="1" dirty="0"/>
              <a:t>教师、助教</a:t>
            </a:r>
            <a:r>
              <a:rPr lang="zh-CN" altLang="en-US" sz="2100" b="1" dirty="0">
                <a:solidFill>
                  <a:srgbClr val="FF0000"/>
                </a:solidFill>
              </a:rPr>
              <a:t>远程同步指导</a:t>
            </a:r>
            <a:r>
              <a:rPr lang="zh-CN" altLang="en-US" sz="2100" b="1" dirty="0"/>
              <a:t>实验</a:t>
            </a:r>
            <a:endParaRPr lang="en-US" altLang="zh-CN" sz="2100" b="1" dirty="0"/>
          </a:p>
          <a:p>
            <a:pPr marL="257175" lvl="1" indent="-257175">
              <a:buFont typeface="Wingdings" panose="05000000000000000000" pitchFamily="2" charset="2"/>
              <a:buChar char="n"/>
              <a:defRPr/>
            </a:pPr>
            <a:r>
              <a:rPr lang="zh-CN" altLang="en-US" sz="2100" b="1" dirty="0">
                <a:cs typeface="+mn-cs"/>
              </a:rPr>
              <a:t>良好支持</a:t>
            </a:r>
            <a:r>
              <a:rPr lang="zh-CN" altLang="en-US" sz="2100" b="1" dirty="0">
                <a:solidFill>
                  <a:srgbClr val="FF0000"/>
                </a:solidFill>
                <a:cs typeface="+mn-cs"/>
              </a:rPr>
              <a:t>虚实结合</a:t>
            </a:r>
            <a:r>
              <a:rPr lang="zh-CN" altLang="en-US" sz="2100" b="1" dirty="0">
                <a:cs typeface="+mn-cs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cs typeface="+mn-cs"/>
              </a:rPr>
              <a:t>自主型</a:t>
            </a:r>
            <a:r>
              <a:rPr lang="zh-CN" altLang="en-US" sz="2100" b="1" dirty="0">
                <a:cs typeface="+mn-cs"/>
              </a:rPr>
              <a:t>、</a:t>
            </a:r>
            <a:r>
              <a:rPr lang="zh-CN" altLang="en-US" sz="2100" b="1" dirty="0">
                <a:solidFill>
                  <a:srgbClr val="FF0000"/>
                </a:solidFill>
                <a:cs typeface="+mn-cs"/>
              </a:rPr>
              <a:t>创新型</a:t>
            </a:r>
            <a:r>
              <a:rPr lang="zh-CN" altLang="en-US" sz="2100" b="1" dirty="0">
                <a:cs typeface="+mn-cs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1793591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在线网络实验平台的总体架构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8" name="Picture 3" descr="图1修改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60" y="737419"/>
            <a:ext cx="6535341" cy="422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7404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在线实验管理系统</a:t>
            </a:r>
          </a:p>
        </p:txBody>
      </p:sp>
      <p:pic>
        <p:nvPicPr>
          <p:cNvPr id="22531" name="内容占位符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2457" y="889494"/>
            <a:ext cx="6665119" cy="3596879"/>
          </a:xfrm>
        </p:spPr>
      </p:pic>
    </p:spTree>
    <p:extLst>
      <p:ext uri="{BB962C8B-B14F-4D97-AF65-F5344CB8AC3E}">
        <p14:creationId xmlns:p14="http://schemas.microsoft.com/office/powerpoint/2010/main" val="17519296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介绍提纲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91696" y="1242866"/>
            <a:ext cx="4906642" cy="276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lnSpc>
                <a:spcPct val="125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None/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黑体"/>
                <a:ea typeface="黑体"/>
              </a:rPr>
              <a:t>一、课程基本情况</a:t>
            </a:r>
            <a:endParaRPr kumimoji="0" lang="en-US" altLang="zh-CN" sz="3600" b="1" dirty="0">
              <a:solidFill>
                <a:srgbClr val="FF0000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二、教学实验环境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三、课程成绩计算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33390013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393031" y="1815704"/>
            <a:ext cx="2001441" cy="1002506"/>
            <a:chOff x="2637573" y="2420888"/>
            <a:chExt cx="2668335" cy="1336932"/>
          </a:xfrm>
        </p:grpSpPr>
        <p:sp>
          <p:nvSpPr>
            <p:cNvPr id="5" name="矩形 4"/>
            <p:cNvSpPr/>
            <p:nvPr/>
          </p:nvSpPr>
          <p:spPr>
            <a:xfrm>
              <a:off x="2637573" y="242088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DCA976"/>
                </a:gs>
                <a:gs pos="27000">
                  <a:srgbClr val="F9B61F"/>
                </a:gs>
                <a:gs pos="82000">
                  <a:srgbClr val="F9B61F"/>
                </a:gs>
                <a:gs pos="19000">
                  <a:srgbClr val="C98124"/>
                </a:gs>
                <a:gs pos="47000">
                  <a:srgbClr val="E89918"/>
                </a:gs>
              </a:gsLst>
              <a:lin ang="21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3565" name="组合 9"/>
            <p:cNvGrpSpPr>
              <a:grpSpLocks/>
            </p:cNvGrpSpPr>
            <p:nvPr/>
          </p:nvGrpSpPr>
          <p:grpSpPr bwMode="auto">
            <a:xfrm>
              <a:off x="3278863" y="2708280"/>
              <a:ext cx="1792297" cy="738806"/>
              <a:chOff x="3150458" y="679036"/>
              <a:chExt cx="1792297" cy="738806"/>
            </a:xfrm>
          </p:grpSpPr>
          <p:sp>
            <p:nvSpPr>
              <p:cNvPr id="7" name="TextBox 27"/>
              <p:cNvSpPr txBox="1"/>
              <p:nvPr/>
            </p:nvSpPr>
            <p:spPr>
              <a:xfrm>
                <a:off x="3459106" y="720319"/>
                <a:ext cx="795442" cy="6772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01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8" name="等腰三角形 2"/>
              <p:cNvSpPr/>
              <p:nvPr/>
            </p:nvSpPr>
            <p:spPr>
              <a:xfrm rot="16200000">
                <a:off x="3057533" y="927565"/>
                <a:ext cx="450937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9" name="矩形 30"/>
              <p:cNvSpPr/>
              <p:nvPr/>
            </p:nvSpPr>
            <p:spPr>
              <a:xfrm>
                <a:off x="4183643" y="679036"/>
                <a:ext cx="759112" cy="73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</p:grp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2144628" y="2733676"/>
            <a:ext cx="1338829" cy="1094542"/>
            <a:chOff x="3639382" y="3645024"/>
            <a:chExt cx="1786257" cy="1458589"/>
          </a:xfrm>
        </p:grpSpPr>
        <p:grpSp>
          <p:nvGrpSpPr>
            <p:cNvPr id="23560" name="组合 13"/>
            <p:cNvGrpSpPr>
              <a:grpSpLocks/>
            </p:cNvGrpSpPr>
            <p:nvPr/>
          </p:nvGrpSpPr>
          <p:grpSpPr bwMode="auto">
            <a:xfrm>
              <a:off x="4068571" y="3645024"/>
              <a:ext cx="927881" cy="696818"/>
              <a:chOff x="6471190" y="1571976"/>
              <a:chExt cx="2438557" cy="1831303"/>
            </a:xfrm>
          </p:grpSpPr>
          <p:sp>
            <p:nvSpPr>
              <p:cNvPr id="13" name="矩形 77"/>
              <p:cNvSpPr/>
              <p:nvPr/>
            </p:nvSpPr>
            <p:spPr>
              <a:xfrm>
                <a:off x="6874297" y="1571976"/>
                <a:ext cx="1657394" cy="688019"/>
              </a:xfrm>
              <a:custGeom>
                <a:avLst/>
                <a:gdLst/>
                <a:ahLst/>
                <a:cxnLst/>
                <a:rect l="l" t="t" r="r" b="b"/>
                <a:pathLst>
                  <a:path w="1653088" h="687928">
                    <a:moveTo>
                      <a:pt x="154063" y="143410"/>
                    </a:moveTo>
                    <a:cubicBezTo>
                      <a:pt x="127010" y="143410"/>
                      <a:pt x="105079" y="165341"/>
                      <a:pt x="105079" y="192394"/>
                    </a:cubicBezTo>
                    <a:lnTo>
                      <a:pt x="105079" y="495534"/>
                    </a:lnTo>
                    <a:cubicBezTo>
                      <a:pt x="105079" y="522587"/>
                      <a:pt x="127010" y="544518"/>
                      <a:pt x="154063" y="544518"/>
                    </a:cubicBezTo>
                    <a:lnTo>
                      <a:pt x="349993" y="544518"/>
                    </a:lnTo>
                    <a:cubicBezTo>
                      <a:pt x="377046" y="544518"/>
                      <a:pt x="398977" y="522587"/>
                      <a:pt x="398977" y="495534"/>
                    </a:cubicBezTo>
                    <a:lnTo>
                      <a:pt x="398977" y="192394"/>
                    </a:lnTo>
                    <a:cubicBezTo>
                      <a:pt x="398977" y="165341"/>
                      <a:pt x="377046" y="143410"/>
                      <a:pt x="349993" y="143410"/>
                    </a:cubicBezTo>
                    <a:close/>
                    <a:moveTo>
                      <a:pt x="84011" y="0"/>
                    </a:moveTo>
                    <a:lnTo>
                      <a:pt x="420045" y="0"/>
                    </a:lnTo>
                    <a:cubicBezTo>
                      <a:pt x="466443" y="0"/>
                      <a:pt x="504056" y="37613"/>
                      <a:pt x="504056" y="84011"/>
                    </a:cubicBezTo>
                    <a:lnTo>
                      <a:pt x="504056" y="278486"/>
                    </a:lnTo>
                    <a:lnTo>
                      <a:pt x="1332148" y="278486"/>
                    </a:lnTo>
                    <a:lnTo>
                      <a:pt x="1332148" y="0"/>
                    </a:lnTo>
                    <a:lnTo>
                      <a:pt x="1404156" y="0"/>
                    </a:lnTo>
                    <a:lnTo>
                      <a:pt x="1404156" y="278486"/>
                    </a:lnTo>
                    <a:lnTo>
                      <a:pt x="1581080" y="278486"/>
                    </a:lnTo>
                    <a:lnTo>
                      <a:pt x="1581080" y="0"/>
                    </a:lnTo>
                    <a:lnTo>
                      <a:pt x="1653088" y="0"/>
                    </a:lnTo>
                    <a:lnTo>
                      <a:pt x="1653088" y="278486"/>
                    </a:lnTo>
                    <a:lnTo>
                      <a:pt x="1653088" y="409442"/>
                    </a:lnTo>
                    <a:lnTo>
                      <a:pt x="504056" y="409442"/>
                    </a:lnTo>
                    <a:lnTo>
                      <a:pt x="504056" y="603917"/>
                    </a:lnTo>
                    <a:cubicBezTo>
                      <a:pt x="504056" y="650315"/>
                      <a:pt x="466443" y="687928"/>
                      <a:pt x="420045" y="687928"/>
                    </a:cubicBezTo>
                    <a:lnTo>
                      <a:pt x="84011" y="687928"/>
                    </a:lnTo>
                    <a:cubicBezTo>
                      <a:pt x="37613" y="687928"/>
                      <a:pt x="0" y="650315"/>
                      <a:pt x="0" y="603917"/>
                    </a:cubicBezTo>
                    <a:lnTo>
                      <a:pt x="0" y="84011"/>
                    </a:lnTo>
                    <a:cubicBezTo>
                      <a:pt x="0" y="37613"/>
                      <a:pt x="37613" y="0"/>
                      <a:pt x="84011" y="0"/>
                    </a:cubicBezTo>
                    <a:close/>
                  </a:path>
                </a:pathLst>
              </a:custGeom>
              <a:solidFill>
                <a:srgbClr val="4E53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grpSp>
            <p:nvGrpSpPr>
              <p:cNvPr id="14" name="组合 16"/>
              <p:cNvGrpSpPr/>
              <p:nvPr/>
            </p:nvGrpSpPr>
            <p:grpSpPr>
              <a:xfrm>
                <a:off x="6471190" y="2414822"/>
                <a:ext cx="2438557" cy="988457"/>
                <a:chOff x="-854695" y="2169995"/>
                <a:chExt cx="526158" cy="213276"/>
              </a:xfrm>
              <a:solidFill>
                <a:srgbClr val="FFFFFF"/>
              </a:solidFill>
            </p:grpSpPr>
            <p:sp>
              <p:nvSpPr>
                <p:cNvPr id="15" name="任意多边形 17"/>
                <p:cNvSpPr/>
                <p:nvPr/>
              </p:nvSpPr>
              <p:spPr>
                <a:xfrm>
                  <a:off x="-828600" y="2169995"/>
                  <a:ext cx="500063" cy="169069"/>
                </a:xfrm>
                <a:custGeom>
                  <a:avLst/>
                  <a:gdLst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2425 w 500063"/>
                    <a:gd name="connsiteY16" fmla="*/ 16669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9568 w 500063"/>
                    <a:gd name="connsiteY16" fmla="*/ 0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0063" h="169069">
                      <a:moveTo>
                        <a:pt x="0" y="71437"/>
                      </a:moveTo>
                      <a:lnTo>
                        <a:pt x="104775" y="169069"/>
                      </a:lnTo>
                      <a:lnTo>
                        <a:pt x="135731" y="152400"/>
                      </a:lnTo>
                      <a:lnTo>
                        <a:pt x="328613" y="157162"/>
                      </a:lnTo>
                      <a:lnTo>
                        <a:pt x="452438" y="78581"/>
                      </a:lnTo>
                      <a:lnTo>
                        <a:pt x="500063" y="11906"/>
                      </a:lnTo>
                      <a:lnTo>
                        <a:pt x="454819" y="4762"/>
                      </a:lnTo>
                      <a:lnTo>
                        <a:pt x="376238" y="71437"/>
                      </a:lnTo>
                      <a:lnTo>
                        <a:pt x="328613" y="90487"/>
                      </a:lnTo>
                      <a:lnTo>
                        <a:pt x="295275" y="92869"/>
                      </a:lnTo>
                      <a:lnTo>
                        <a:pt x="216694" y="83344"/>
                      </a:lnTo>
                      <a:lnTo>
                        <a:pt x="192881" y="71437"/>
                      </a:lnTo>
                      <a:lnTo>
                        <a:pt x="219075" y="71437"/>
                      </a:lnTo>
                      <a:lnTo>
                        <a:pt x="302419" y="61912"/>
                      </a:lnTo>
                      <a:lnTo>
                        <a:pt x="340519" y="54769"/>
                      </a:lnTo>
                      <a:lnTo>
                        <a:pt x="357188" y="30956"/>
                      </a:lnTo>
                      <a:lnTo>
                        <a:pt x="359568" y="0"/>
                      </a:lnTo>
                      <a:lnTo>
                        <a:pt x="147638" y="0"/>
                      </a:lnTo>
                      <a:lnTo>
                        <a:pt x="107156" y="2381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  <p:sp>
              <p:nvSpPr>
                <p:cNvPr id="16" name="平行四边形 18"/>
                <p:cNvSpPr/>
                <p:nvPr/>
              </p:nvSpPr>
              <p:spPr>
                <a:xfrm rot="19611732" flipV="1">
                  <a:off x="-854695" y="2244718"/>
                  <a:ext cx="88104" cy="138553"/>
                </a:xfrm>
                <a:prstGeom prst="parallelogram">
                  <a:avLst>
                    <a:gd name="adj" fmla="val 38754"/>
                  </a:avLst>
                </a:pr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</p:grpSp>
        </p:grpSp>
        <p:sp>
          <p:nvSpPr>
            <p:cNvPr id="12" name="TextBox 13"/>
            <p:cNvSpPr txBox="1"/>
            <p:nvPr/>
          </p:nvSpPr>
          <p:spPr>
            <a:xfrm>
              <a:off x="3639382" y="4365354"/>
              <a:ext cx="1786257" cy="7382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Algerian" pitchFamily="82" charset="0"/>
                </a:defRPr>
              </a:lvl1pPr>
            </a:lstStyle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5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在线实验平台</a:t>
              </a:r>
            </a:p>
          </p:txBody>
        </p:sp>
      </p:grp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494235" y="890587"/>
            <a:ext cx="615553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5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学生使用流程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①在线提交申请、预约设备 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②获取硬件资源和软件资源 ③ 在线完成实验、实时与教师交流 </a:t>
            </a:r>
            <a:r>
              <a:rPr lang="zh-CN" altLang="en-US" sz="1800" b="0">
                <a:solidFill>
                  <a:srgbClr val="000000"/>
                </a:solidFill>
                <a:latin typeface="Constantia" panose="02030602050306030303" pitchFamily="18" charset="0"/>
                <a:ea typeface="微软雅黑" panose="020B0503020204020204" pitchFamily="34" charset="-122"/>
              </a:rPr>
              <a:t>④获取实验结果和数据分析</a:t>
            </a:r>
            <a:endParaRPr lang="zh-CN" altLang="en-US" sz="18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17" y="1528763"/>
            <a:ext cx="2536031" cy="257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531" y="2850356"/>
            <a:ext cx="4043363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计算机网络在线实验平台使用</a:t>
            </a:r>
          </a:p>
        </p:txBody>
      </p:sp>
    </p:spTree>
    <p:extLst>
      <p:ext uri="{BB962C8B-B14F-4D97-AF65-F5344CB8AC3E}">
        <p14:creationId xmlns:p14="http://schemas.microsoft.com/office/powerpoint/2010/main" val="787697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计算机网络在线实验平台使用</a:t>
            </a:r>
          </a:p>
        </p:txBody>
      </p:sp>
      <p:grpSp>
        <p:nvGrpSpPr>
          <p:cNvPr id="24579" name="Group 1"/>
          <p:cNvGrpSpPr>
            <a:grpSpLocks/>
          </p:cNvGrpSpPr>
          <p:nvPr/>
        </p:nvGrpSpPr>
        <p:grpSpPr bwMode="auto">
          <a:xfrm>
            <a:off x="1393031" y="1815704"/>
            <a:ext cx="2001441" cy="1002506"/>
            <a:chOff x="2637573" y="2420888"/>
            <a:chExt cx="2668335" cy="1336932"/>
          </a:xfrm>
        </p:grpSpPr>
        <p:sp>
          <p:nvSpPr>
            <p:cNvPr id="6" name="矩形 4"/>
            <p:cNvSpPr/>
            <p:nvPr/>
          </p:nvSpPr>
          <p:spPr>
            <a:xfrm>
              <a:off x="2637573" y="242088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DCA976"/>
                </a:gs>
                <a:gs pos="27000">
                  <a:srgbClr val="F9B61F"/>
                </a:gs>
                <a:gs pos="82000">
                  <a:srgbClr val="F9B61F"/>
                </a:gs>
                <a:gs pos="19000">
                  <a:srgbClr val="C98124"/>
                </a:gs>
                <a:gs pos="47000">
                  <a:srgbClr val="E89918"/>
                </a:gs>
              </a:gsLst>
              <a:lin ang="21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4594" name="组合 9"/>
            <p:cNvGrpSpPr>
              <a:grpSpLocks/>
            </p:cNvGrpSpPr>
            <p:nvPr/>
          </p:nvGrpSpPr>
          <p:grpSpPr bwMode="auto">
            <a:xfrm>
              <a:off x="3278863" y="2708280"/>
              <a:ext cx="1792297" cy="738806"/>
              <a:chOff x="3150458" y="679036"/>
              <a:chExt cx="1792297" cy="738806"/>
            </a:xfrm>
          </p:grpSpPr>
          <p:sp>
            <p:nvSpPr>
              <p:cNvPr id="8" name="TextBox 27"/>
              <p:cNvSpPr txBox="1"/>
              <p:nvPr/>
            </p:nvSpPr>
            <p:spPr>
              <a:xfrm>
                <a:off x="3459106" y="720319"/>
                <a:ext cx="795442" cy="6772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01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9" name="等腰三角形 2"/>
              <p:cNvSpPr/>
              <p:nvPr/>
            </p:nvSpPr>
            <p:spPr>
              <a:xfrm rot="16200000">
                <a:off x="3057533" y="927565"/>
                <a:ext cx="450937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10" name="矩形 30"/>
              <p:cNvSpPr/>
              <p:nvPr/>
            </p:nvSpPr>
            <p:spPr>
              <a:xfrm>
                <a:off x="4183643" y="679036"/>
                <a:ext cx="759112" cy="73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</p:grpSp>
      </p:grpSp>
      <p:grpSp>
        <p:nvGrpSpPr>
          <p:cNvPr id="24580" name="Group 2"/>
          <p:cNvGrpSpPr>
            <a:grpSpLocks/>
          </p:cNvGrpSpPr>
          <p:nvPr/>
        </p:nvGrpSpPr>
        <p:grpSpPr bwMode="auto">
          <a:xfrm>
            <a:off x="1371601" y="2675335"/>
            <a:ext cx="1003697" cy="2001440"/>
            <a:chOff x="2609793" y="3566617"/>
            <a:chExt cx="1336932" cy="2668335"/>
          </a:xfrm>
        </p:grpSpPr>
        <p:sp>
          <p:nvSpPr>
            <p:cNvPr id="12" name="矩形 4"/>
            <p:cNvSpPr/>
            <p:nvPr/>
          </p:nvSpPr>
          <p:spPr>
            <a:xfrm rot="5400000" flipH="1" flipV="1">
              <a:off x="1944091" y="4232319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DC9C9"/>
                </a:gs>
                <a:gs pos="43000">
                  <a:srgbClr val="D0BFC2"/>
                </a:gs>
                <a:gs pos="24000">
                  <a:srgbClr val="C29B94"/>
                </a:gs>
                <a:gs pos="30000">
                  <a:srgbClr val="967864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sx="99000" sy="990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4589" name="组合 11"/>
            <p:cNvGrpSpPr>
              <a:grpSpLocks/>
            </p:cNvGrpSpPr>
            <p:nvPr/>
          </p:nvGrpSpPr>
          <p:grpSpPr bwMode="auto">
            <a:xfrm flipV="1">
              <a:off x="2788118" y="3733288"/>
              <a:ext cx="794726" cy="1522269"/>
              <a:chOff x="5329152" y="1234701"/>
              <a:chExt cx="794726" cy="1522269"/>
            </a:xfrm>
          </p:grpSpPr>
          <p:sp>
            <p:nvSpPr>
              <p:cNvPr id="14" name="等腰三角形 2"/>
              <p:cNvSpPr/>
              <p:nvPr/>
            </p:nvSpPr>
            <p:spPr>
              <a:xfrm>
                <a:off x="5501316" y="1234701"/>
                <a:ext cx="450401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15" name="TextBox 22"/>
              <p:cNvSpPr txBox="1"/>
              <p:nvPr/>
            </p:nvSpPr>
            <p:spPr>
              <a:xfrm flipV="1">
                <a:off x="5329152" y="1406890"/>
                <a:ext cx="794726" cy="6770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02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16" name="矩形 24"/>
              <p:cNvSpPr/>
              <p:nvPr/>
            </p:nvSpPr>
            <p:spPr>
              <a:xfrm flipV="1">
                <a:off x="5347302" y="2018375"/>
                <a:ext cx="758429" cy="738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</a:p>
            </p:txBody>
          </p:sp>
        </p:grpSp>
      </p:grpSp>
      <p:grpSp>
        <p:nvGrpSpPr>
          <p:cNvPr id="24581" name="Group 34"/>
          <p:cNvGrpSpPr>
            <a:grpSpLocks/>
          </p:cNvGrpSpPr>
          <p:nvPr/>
        </p:nvGrpSpPr>
        <p:grpSpPr bwMode="auto">
          <a:xfrm>
            <a:off x="2144628" y="2733676"/>
            <a:ext cx="1338829" cy="1094542"/>
            <a:chOff x="3639382" y="3645024"/>
            <a:chExt cx="1786257" cy="1458589"/>
          </a:xfrm>
        </p:grpSpPr>
        <p:grpSp>
          <p:nvGrpSpPr>
            <p:cNvPr id="24584" name="组合 13"/>
            <p:cNvGrpSpPr>
              <a:grpSpLocks/>
            </p:cNvGrpSpPr>
            <p:nvPr/>
          </p:nvGrpSpPr>
          <p:grpSpPr bwMode="auto">
            <a:xfrm>
              <a:off x="4068571" y="3645024"/>
              <a:ext cx="927881" cy="696818"/>
              <a:chOff x="6471190" y="1571976"/>
              <a:chExt cx="2438557" cy="1831303"/>
            </a:xfrm>
          </p:grpSpPr>
          <p:sp>
            <p:nvSpPr>
              <p:cNvPr id="20" name="矩形 77"/>
              <p:cNvSpPr/>
              <p:nvPr/>
            </p:nvSpPr>
            <p:spPr>
              <a:xfrm>
                <a:off x="6874297" y="1571976"/>
                <a:ext cx="1657394" cy="688019"/>
              </a:xfrm>
              <a:custGeom>
                <a:avLst/>
                <a:gdLst/>
                <a:ahLst/>
                <a:cxnLst/>
                <a:rect l="l" t="t" r="r" b="b"/>
                <a:pathLst>
                  <a:path w="1653088" h="687928">
                    <a:moveTo>
                      <a:pt x="154063" y="143410"/>
                    </a:moveTo>
                    <a:cubicBezTo>
                      <a:pt x="127010" y="143410"/>
                      <a:pt x="105079" y="165341"/>
                      <a:pt x="105079" y="192394"/>
                    </a:cubicBezTo>
                    <a:lnTo>
                      <a:pt x="105079" y="495534"/>
                    </a:lnTo>
                    <a:cubicBezTo>
                      <a:pt x="105079" y="522587"/>
                      <a:pt x="127010" y="544518"/>
                      <a:pt x="154063" y="544518"/>
                    </a:cubicBezTo>
                    <a:lnTo>
                      <a:pt x="349993" y="544518"/>
                    </a:lnTo>
                    <a:cubicBezTo>
                      <a:pt x="377046" y="544518"/>
                      <a:pt x="398977" y="522587"/>
                      <a:pt x="398977" y="495534"/>
                    </a:cubicBezTo>
                    <a:lnTo>
                      <a:pt x="398977" y="192394"/>
                    </a:lnTo>
                    <a:cubicBezTo>
                      <a:pt x="398977" y="165341"/>
                      <a:pt x="377046" y="143410"/>
                      <a:pt x="349993" y="143410"/>
                    </a:cubicBezTo>
                    <a:close/>
                    <a:moveTo>
                      <a:pt x="84011" y="0"/>
                    </a:moveTo>
                    <a:lnTo>
                      <a:pt x="420045" y="0"/>
                    </a:lnTo>
                    <a:cubicBezTo>
                      <a:pt x="466443" y="0"/>
                      <a:pt x="504056" y="37613"/>
                      <a:pt x="504056" y="84011"/>
                    </a:cubicBezTo>
                    <a:lnTo>
                      <a:pt x="504056" y="278486"/>
                    </a:lnTo>
                    <a:lnTo>
                      <a:pt x="1332148" y="278486"/>
                    </a:lnTo>
                    <a:lnTo>
                      <a:pt x="1332148" y="0"/>
                    </a:lnTo>
                    <a:lnTo>
                      <a:pt x="1404156" y="0"/>
                    </a:lnTo>
                    <a:lnTo>
                      <a:pt x="1404156" y="278486"/>
                    </a:lnTo>
                    <a:lnTo>
                      <a:pt x="1581080" y="278486"/>
                    </a:lnTo>
                    <a:lnTo>
                      <a:pt x="1581080" y="0"/>
                    </a:lnTo>
                    <a:lnTo>
                      <a:pt x="1653088" y="0"/>
                    </a:lnTo>
                    <a:lnTo>
                      <a:pt x="1653088" y="278486"/>
                    </a:lnTo>
                    <a:lnTo>
                      <a:pt x="1653088" y="409442"/>
                    </a:lnTo>
                    <a:lnTo>
                      <a:pt x="504056" y="409442"/>
                    </a:lnTo>
                    <a:lnTo>
                      <a:pt x="504056" y="603917"/>
                    </a:lnTo>
                    <a:cubicBezTo>
                      <a:pt x="504056" y="650315"/>
                      <a:pt x="466443" y="687928"/>
                      <a:pt x="420045" y="687928"/>
                    </a:cubicBezTo>
                    <a:lnTo>
                      <a:pt x="84011" y="687928"/>
                    </a:lnTo>
                    <a:cubicBezTo>
                      <a:pt x="37613" y="687928"/>
                      <a:pt x="0" y="650315"/>
                      <a:pt x="0" y="603917"/>
                    </a:cubicBezTo>
                    <a:lnTo>
                      <a:pt x="0" y="84011"/>
                    </a:lnTo>
                    <a:cubicBezTo>
                      <a:pt x="0" y="37613"/>
                      <a:pt x="37613" y="0"/>
                      <a:pt x="84011" y="0"/>
                    </a:cubicBezTo>
                    <a:close/>
                  </a:path>
                </a:pathLst>
              </a:custGeom>
              <a:solidFill>
                <a:srgbClr val="4E53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grpSp>
            <p:nvGrpSpPr>
              <p:cNvPr id="21" name="组合 16"/>
              <p:cNvGrpSpPr/>
              <p:nvPr/>
            </p:nvGrpSpPr>
            <p:grpSpPr>
              <a:xfrm>
                <a:off x="6471190" y="2414822"/>
                <a:ext cx="2438557" cy="988457"/>
                <a:chOff x="-854695" y="2169995"/>
                <a:chExt cx="526158" cy="213276"/>
              </a:xfrm>
              <a:solidFill>
                <a:srgbClr val="FFFFFF"/>
              </a:solidFill>
            </p:grpSpPr>
            <p:sp>
              <p:nvSpPr>
                <p:cNvPr id="22" name="任意多边形 17"/>
                <p:cNvSpPr/>
                <p:nvPr/>
              </p:nvSpPr>
              <p:spPr>
                <a:xfrm>
                  <a:off x="-828600" y="2169995"/>
                  <a:ext cx="500063" cy="169069"/>
                </a:xfrm>
                <a:custGeom>
                  <a:avLst/>
                  <a:gdLst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2425 w 500063"/>
                    <a:gd name="connsiteY16" fmla="*/ 16669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9568 w 500063"/>
                    <a:gd name="connsiteY16" fmla="*/ 0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0063" h="169069">
                      <a:moveTo>
                        <a:pt x="0" y="71437"/>
                      </a:moveTo>
                      <a:lnTo>
                        <a:pt x="104775" y="169069"/>
                      </a:lnTo>
                      <a:lnTo>
                        <a:pt x="135731" y="152400"/>
                      </a:lnTo>
                      <a:lnTo>
                        <a:pt x="328613" y="157162"/>
                      </a:lnTo>
                      <a:lnTo>
                        <a:pt x="452438" y="78581"/>
                      </a:lnTo>
                      <a:lnTo>
                        <a:pt x="500063" y="11906"/>
                      </a:lnTo>
                      <a:lnTo>
                        <a:pt x="454819" y="4762"/>
                      </a:lnTo>
                      <a:lnTo>
                        <a:pt x="376238" y="71437"/>
                      </a:lnTo>
                      <a:lnTo>
                        <a:pt x="328613" y="90487"/>
                      </a:lnTo>
                      <a:lnTo>
                        <a:pt x="295275" y="92869"/>
                      </a:lnTo>
                      <a:lnTo>
                        <a:pt x="216694" y="83344"/>
                      </a:lnTo>
                      <a:lnTo>
                        <a:pt x="192881" y="71437"/>
                      </a:lnTo>
                      <a:lnTo>
                        <a:pt x="219075" y="71437"/>
                      </a:lnTo>
                      <a:lnTo>
                        <a:pt x="302419" y="61912"/>
                      </a:lnTo>
                      <a:lnTo>
                        <a:pt x="340519" y="54769"/>
                      </a:lnTo>
                      <a:lnTo>
                        <a:pt x="357188" y="30956"/>
                      </a:lnTo>
                      <a:lnTo>
                        <a:pt x="359568" y="0"/>
                      </a:lnTo>
                      <a:lnTo>
                        <a:pt x="147638" y="0"/>
                      </a:lnTo>
                      <a:lnTo>
                        <a:pt x="107156" y="2381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  <p:sp>
              <p:nvSpPr>
                <p:cNvPr id="23" name="平行四边形 18"/>
                <p:cNvSpPr/>
                <p:nvPr/>
              </p:nvSpPr>
              <p:spPr>
                <a:xfrm rot="19611732" flipV="1">
                  <a:off x="-854695" y="2244718"/>
                  <a:ext cx="88104" cy="138553"/>
                </a:xfrm>
                <a:prstGeom prst="parallelogram">
                  <a:avLst>
                    <a:gd name="adj" fmla="val 38754"/>
                  </a:avLst>
                </a:pr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</p:grpSp>
        </p:grpSp>
        <p:sp>
          <p:nvSpPr>
            <p:cNvPr id="19" name="TextBox 13"/>
            <p:cNvSpPr txBox="1"/>
            <p:nvPr/>
          </p:nvSpPr>
          <p:spPr>
            <a:xfrm>
              <a:off x="3639382" y="4365354"/>
              <a:ext cx="1786257" cy="7382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Algerian" pitchFamily="82" charset="0"/>
                </a:defRPr>
              </a:lvl1pPr>
            </a:lstStyle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5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在线实验平台</a:t>
              </a:r>
            </a:p>
          </p:txBody>
        </p:sp>
      </p:grpSp>
      <p:sp>
        <p:nvSpPr>
          <p:cNvPr id="24582" name="Rectangle 12"/>
          <p:cNvSpPr>
            <a:spLocks noChangeArrowheads="1"/>
          </p:cNvSpPr>
          <p:nvPr/>
        </p:nvSpPr>
        <p:spPr bwMode="auto">
          <a:xfrm>
            <a:off x="1493044" y="917972"/>
            <a:ext cx="615672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5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学生使用流程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①在线提交申请、预约设备 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②获取硬件资源和软件资源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③ 在线完成实验、实时与教师交流 </a:t>
            </a:r>
            <a:r>
              <a:rPr lang="zh-CN" altLang="en-US" sz="1800" b="0">
                <a:solidFill>
                  <a:srgbClr val="000000"/>
                </a:solidFill>
                <a:latin typeface="Constantia" panose="02030602050306030303" pitchFamily="18" charset="0"/>
                <a:ea typeface="微软雅黑" panose="020B0503020204020204" pitchFamily="34" charset="-122"/>
              </a:rPr>
              <a:t>④获取实验结果和数据分析</a:t>
            </a:r>
            <a:endParaRPr lang="zh-CN" altLang="en-US" sz="18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17" y="1734742"/>
            <a:ext cx="4201715" cy="285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287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计算机网络在线实验平台使用</a:t>
            </a:r>
          </a:p>
        </p:txBody>
      </p:sp>
      <p:grpSp>
        <p:nvGrpSpPr>
          <p:cNvPr id="25603" name="Group 1"/>
          <p:cNvGrpSpPr>
            <a:grpSpLocks/>
          </p:cNvGrpSpPr>
          <p:nvPr/>
        </p:nvGrpSpPr>
        <p:grpSpPr bwMode="auto">
          <a:xfrm>
            <a:off x="1393031" y="1815704"/>
            <a:ext cx="2001441" cy="1002506"/>
            <a:chOff x="2637573" y="2420888"/>
            <a:chExt cx="2668335" cy="1336932"/>
          </a:xfrm>
        </p:grpSpPr>
        <p:sp>
          <p:nvSpPr>
            <p:cNvPr id="4" name="矩形 4"/>
            <p:cNvSpPr/>
            <p:nvPr/>
          </p:nvSpPr>
          <p:spPr>
            <a:xfrm>
              <a:off x="2637573" y="242088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DCA976"/>
                </a:gs>
                <a:gs pos="27000">
                  <a:srgbClr val="F9B61F"/>
                </a:gs>
                <a:gs pos="82000">
                  <a:srgbClr val="F9B61F"/>
                </a:gs>
                <a:gs pos="19000">
                  <a:srgbClr val="C98124"/>
                </a:gs>
                <a:gs pos="47000">
                  <a:srgbClr val="E89918"/>
                </a:gs>
              </a:gsLst>
              <a:lin ang="21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5626" name="组合 9"/>
            <p:cNvGrpSpPr>
              <a:grpSpLocks/>
            </p:cNvGrpSpPr>
            <p:nvPr/>
          </p:nvGrpSpPr>
          <p:grpSpPr bwMode="auto">
            <a:xfrm>
              <a:off x="3278863" y="2708280"/>
              <a:ext cx="1792297" cy="738806"/>
              <a:chOff x="3150458" y="679036"/>
              <a:chExt cx="1792297" cy="738806"/>
            </a:xfrm>
          </p:grpSpPr>
          <p:sp>
            <p:nvSpPr>
              <p:cNvPr id="6" name="TextBox 27"/>
              <p:cNvSpPr txBox="1"/>
              <p:nvPr/>
            </p:nvSpPr>
            <p:spPr>
              <a:xfrm>
                <a:off x="3459106" y="720319"/>
                <a:ext cx="795442" cy="6772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01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7" name="等腰三角形 2"/>
              <p:cNvSpPr/>
              <p:nvPr/>
            </p:nvSpPr>
            <p:spPr>
              <a:xfrm rot="16200000">
                <a:off x="3057533" y="927565"/>
                <a:ext cx="450937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8" name="矩形 30"/>
              <p:cNvSpPr/>
              <p:nvPr/>
            </p:nvSpPr>
            <p:spPr>
              <a:xfrm>
                <a:off x="4183643" y="679036"/>
                <a:ext cx="759112" cy="73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</p:grpSp>
      </p:grpSp>
      <p:grpSp>
        <p:nvGrpSpPr>
          <p:cNvPr id="25604" name="Group 2"/>
          <p:cNvGrpSpPr>
            <a:grpSpLocks/>
          </p:cNvGrpSpPr>
          <p:nvPr/>
        </p:nvGrpSpPr>
        <p:grpSpPr bwMode="auto">
          <a:xfrm>
            <a:off x="1371601" y="2675335"/>
            <a:ext cx="1003697" cy="2001440"/>
            <a:chOff x="2609793" y="3566617"/>
            <a:chExt cx="1336932" cy="2668335"/>
          </a:xfrm>
        </p:grpSpPr>
        <p:sp>
          <p:nvSpPr>
            <p:cNvPr id="10" name="矩形 4"/>
            <p:cNvSpPr/>
            <p:nvPr/>
          </p:nvSpPr>
          <p:spPr>
            <a:xfrm rot="5400000" flipH="1" flipV="1">
              <a:off x="1944091" y="4232319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DC9C9"/>
                </a:gs>
                <a:gs pos="43000">
                  <a:srgbClr val="D0BFC2"/>
                </a:gs>
                <a:gs pos="24000">
                  <a:srgbClr val="C29B94"/>
                </a:gs>
                <a:gs pos="30000">
                  <a:srgbClr val="967864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sx="99000" sy="990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5621" name="组合 11"/>
            <p:cNvGrpSpPr>
              <a:grpSpLocks/>
            </p:cNvGrpSpPr>
            <p:nvPr/>
          </p:nvGrpSpPr>
          <p:grpSpPr bwMode="auto">
            <a:xfrm flipV="1">
              <a:off x="2788118" y="3733288"/>
              <a:ext cx="794726" cy="1522269"/>
              <a:chOff x="5329152" y="1234701"/>
              <a:chExt cx="794726" cy="1522269"/>
            </a:xfrm>
          </p:grpSpPr>
          <p:sp>
            <p:nvSpPr>
              <p:cNvPr id="12" name="等腰三角形 2"/>
              <p:cNvSpPr/>
              <p:nvPr/>
            </p:nvSpPr>
            <p:spPr>
              <a:xfrm>
                <a:off x="5501316" y="1234701"/>
                <a:ext cx="450401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13" name="TextBox 22"/>
              <p:cNvSpPr txBox="1"/>
              <p:nvPr/>
            </p:nvSpPr>
            <p:spPr>
              <a:xfrm flipV="1">
                <a:off x="5329152" y="1406890"/>
                <a:ext cx="794726" cy="6770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02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14" name="矩形 24"/>
              <p:cNvSpPr/>
              <p:nvPr/>
            </p:nvSpPr>
            <p:spPr>
              <a:xfrm flipV="1">
                <a:off x="5347302" y="2018375"/>
                <a:ext cx="758429" cy="738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</a:p>
            </p:txBody>
          </p:sp>
        </p:grpSp>
      </p:grpSp>
      <p:grpSp>
        <p:nvGrpSpPr>
          <p:cNvPr id="25605" name="Group 32"/>
          <p:cNvGrpSpPr>
            <a:grpSpLocks/>
          </p:cNvGrpSpPr>
          <p:nvPr/>
        </p:nvGrpSpPr>
        <p:grpSpPr bwMode="auto">
          <a:xfrm>
            <a:off x="2226469" y="3689747"/>
            <a:ext cx="2000250" cy="1003697"/>
            <a:chOff x="3748092" y="4920246"/>
            <a:chExt cx="2668335" cy="1336932"/>
          </a:xfrm>
        </p:grpSpPr>
        <p:sp>
          <p:nvSpPr>
            <p:cNvPr id="16" name="矩形 4"/>
            <p:cNvSpPr/>
            <p:nvPr/>
          </p:nvSpPr>
          <p:spPr>
            <a:xfrm flipH="1" flipV="1">
              <a:off x="3748092" y="4920246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4B47C"/>
                </a:gs>
                <a:gs pos="82000">
                  <a:srgbClr val="E1C251"/>
                </a:gs>
                <a:gs pos="47000">
                  <a:srgbClr val="E2BA26"/>
                </a:gs>
                <a:gs pos="23749">
                  <a:srgbClr val="C38E23"/>
                </a:gs>
                <a:gs pos="30000">
                  <a:srgbClr val="937019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13500000" sx="99000" sy="99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5616" name="组合 12"/>
            <p:cNvGrpSpPr>
              <a:grpSpLocks/>
            </p:cNvGrpSpPr>
            <p:nvPr/>
          </p:nvGrpSpPr>
          <p:grpSpPr bwMode="auto">
            <a:xfrm flipH="1">
              <a:off x="3973631" y="5265977"/>
              <a:ext cx="1788420" cy="785507"/>
              <a:chOff x="3150280" y="720726"/>
              <a:chExt cx="1788420" cy="785507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3420200" y="720726"/>
                <a:ext cx="795915" cy="676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03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6200000">
                <a:off x="3057702" y="927491"/>
                <a:ext cx="450402" cy="265245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20" name="矩形 21"/>
              <p:cNvSpPr/>
              <p:nvPr/>
            </p:nvSpPr>
            <p:spPr>
              <a:xfrm>
                <a:off x="4179137" y="768303"/>
                <a:ext cx="759563" cy="737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606" name="Group 34"/>
          <p:cNvGrpSpPr>
            <a:grpSpLocks/>
          </p:cNvGrpSpPr>
          <p:nvPr/>
        </p:nvGrpSpPr>
        <p:grpSpPr bwMode="auto">
          <a:xfrm>
            <a:off x="2144628" y="2733676"/>
            <a:ext cx="1338829" cy="1094542"/>
            <a:chOff x="3639382" y="3645024"/>
            <a:chExt cx="1786257" cy="1458589"/>
          </a:xfrm>
        </p:grpSpPr>
        <p:grpSp>
          <p:nvGrpSpPr>
            <p:cNvPr id="25611" name="组合 13"/>
            <p:cNvGrpSpPr>
              <a:grpSpLocks/>
            </p:cNvGrpSpPr>
            <p:nvPr/>
          </p:nvGrpSpPr>
          <p:grpSpPr bwMode="auto">
            <a:xfrm>
              <a:off x="4068571" y="3645024"/>
              <a:ext cx="927881" cy="696818"/>
              <a:chOff x="6471190" y="1571976"/>
              <a:chExt cx="2438557" cy="1831303"/>
            </a:xfrm>
          </p:grpSpPr>
          <p:sp>
            <p:nvSpPr>
              <p:cNvPr id="24" name="矩形 77"/>
              <p:cNvSpPr/>
              <p:nvPr/>
            </p:nvSpPr>
            <p:spPr>
              <a:xfrm>
                <a:off x="6874297" y="1571976"/>
                <a:ext cx="1657394" cy="688019"/>
              </a:xfrm>
              <a:custGeom>
                <a:avLst/>
                <a:gdLst/>
                <a:ahLst/>
                <a:cxnLst/>
                <a:rect l="l" t="t" r="r" b="b"/>
                <a:pathLst>
                  <a:path w="1653088" h="687928">
                    <a:moveTo>
                      <a:pt x="154063" y="143410"/>
                    </a:moveTo>
                    <a:cubicBezTo>
                      <a:pt x="127010" y="143410"/>
                      <a:pt x="105079" y="165341"/>
                      <a:pt x="105079" y="192394"/>
                    </a:cubicBezTo>
                    <a:lnTo>
                      <a:pt x="105079" y="495534"/>
                    </a:lnTo>
                    <a:cubicBezTo>
                      <a:pt x="105079" y="522587"/>
                      <a:pt x="127010" y="544518"/>
                      <a:pt x="154063" y="544518"/>
                    </a:cubicBezTo>
                    <a:lnTo>
                      <a:pt x="349993" y="544518"/>
                    </a:lnTo>
                    <a:cubicBezTo>
                      <a:pt x="377046" y="544518"/>
                      <a:pt x="398977" y="522587"/>
                      <a:pt x="398977" y="495534"/>
                    </a:cubicBezTo>
                    <a:lnTo>
                      <a:pt x="398977" y="192394"/>
                    </a:lnTo>
                    <a:cubicBezTo>
                      <a:pt x="398977" y="165341"/>
                      <a:pt x="377046" y="143410"/>
                      <a:pt x="349993" y="143410"/>
                    </a:cubicBezTo>
                    <a:close/>
                    <a:moveTo>
                      <a:pt x="84011" y="0"/>
                    </a:moveTo>
                    <a:lnTo>
                      <a:pt x="420045" y="0"/>
                    </a:lnTo>
                    <a:cubicBezTo>
                      <a:pt x="466443" y="0"/>
                      <a:pt x="504056" y="37613"/>
                      <a:pt x="504056" y="84011"/>
                    </a:cubicBezTo>
                    <a:lnTo>
                      <a:pt x="504056" y="278486"/>
                    </a:lnTo>
                    <a:lnTo>
                      <a:pt x="1332148" y="278486"/>
                    </a:lnTo>
                    <a:lnTo>
                      <a:pt x="1332148" y="0"/>
                    </a:lnTo>
                    <a:lnTo>
                      <a:pt x="1404156" y="0"/>
                    </a:lnTo>
                    <a:lnTo>
                      <a:pt x="1404156" y="278486"/>
                    </a:lnTo>
                    <a:lnTo>
                      <a:pt x="1581080" y="278486"/>
                    </a:lnTo>
                    <a:lnTo>
                      <a:pt x="1581080" y="0"/>
                    </a:lnTo>
                    <a:lnTo>
                      <a:pt x="1653088" y="0"/>
                    </a:lnTo>
                    <a:lnTo>
                      <a:pt x="1653088" y="278486"/>
                    </a:lnTo>
                    <a:lnTo>
                      <a:pt x="1653088" y="409442"/>
                    </a:lnTo>
                    <a:lnTo>
                      <a:pt x="504056" y="409442"/>
                    </a:lnTo>
                    <a:lnTo>
                      <a:pt x="504056" y="603917"/>
                    </a:lnTo>
                    <a:cubicBezTo>
                      <a:pt x="504056" y="650315"/>
                      <a:pt x="466443" y="687928"/>
                      <a:pt x="420045" y="687928"/>
                    </a:cubicBezTo>
                    <a:lnTo>
                      <a:pt x="84011" y="687928"/>
                    </a:lnTo>
                    <a:cubicBezTo>
                      <a:pt x="37613" y="687928"/>
                      <a:pt x="0" y="650315"/>
                      <a:pt x="0" y="603917"/>
                    </a:cubicBezTo>
                    <a:lnTo>
                      <a:pt x="0" y="84011"/>
                    </a:lnTo>
                    <a:cubicBezTo>
                      <a:pt x="0" y="37613"/>
                      <a:pt x="37613" y="0"/>
                      <a:pt x="84011" y="0"/>
                    </a:cubicBezTo>
                    <a:close/>
                  </a:path>
                </a:pathLst>
              </a:custGeom>
              <a:solidFill>
                <a:srgbClr val="4E53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grpSp>
            <p:nvGrpSpPr>
              <p:cNvPr id="25" name="组合 16"/>
              <p:cNvGrpSpPr/>
              <p:nvPr/>
            </p:nvGrpSpPr>
            <p:grpSpPr>
              <a:xfrm>
                <a:off x="6471190" y="2414822"/>
                <a:ext cx="2438557" cy="988457"/>
                <a:chOff x="-854695" y="2169995"/>
                <a:chExt cx="526158" cy="213276"/>
              </a:xfrm>
              <a:solidFill>
                <a:srgbClr val="FFFFFF"/>
              </a:solidFill>
            </p:grpSpPr>
            <p:sp>
              <p:nvSpPr>
                <p:cNvPr id="26" name="任意多边形 17"/>
                <p:cNvSpPr/>
                <p:nvPr/>
              </p:nvSpPr>
              <p:spPr>
                <a:xfrm>
                  <a:off x="-828600" y="2169995"/>
                  <a:ext cx="500063" cy="169069"/>
                </a:xfrm>
                <a:custGeom>
                  <a:avLst/>
                  <a:gdLst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2425 w 500063"/>
                    <a:gd name="connsiteY16" fmla="*/ 16669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9568 w 500063"/>
                    <a:gd name="connsiteY16" fmla="*/ 0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0063" h="169069">
                      <a:moveTo>
                        <a:pt x="0" y="71437"/>
                      </a:moveTo>
                      <a:lnTo>
                        <a:pt x="104775" y="169069"/>
                      </a:lnTo>
                      <a:lnTo>
                        <a:pt x="135731" y="152400"/>
                      </a:lnTo>
                      <a:lnTo>
                        <a:pt x="328613" y="157162"/>
                      </a:lnTo>
                      <a:lnTo>
                        <a:pt x="452438" y="78581"/>
                      </a:lnTo>
                      <a:lnTo>
                        <a:pt x="500063" y="11906"/>
                      </a:lnTo>
                      <a:lnTo>
                        <a:pt x="454819" y="4762"/>
                      </a:lnTo>
                      <a:lnTo>
                        <a:pt x="376238" y="71437"/>
                      </a:lnTo>
                      <a:lnTo>
                        <a:pt x="328613" y="90487"/>
                      </a:lnTo>
                      <a:lnTo>
                        <a:pt x="295275" y="92869"/>
                      </a:lnTo>
                      <a:lnTo>
                        <a:pt x="216694" y="83344"/>
                      </a:lnTo>
                      <a:lnTo>
                        <a:pt x="192881" y="71437"/>
                      </a:lnTo>
                      <a:lnTo>
                        <a:pt x="219075" y="71437"/>
                      </a:lnTo>
                      <a:lnTo>
                        <a:pt x="302419" y="61912"/>
                      </a:lnTo>
                      <a:lnTo>
                        <a:pt x="340519" y="54769"/>
                      </a:lnTo>
                      <a:lnTo>
                        <a:pt x="357188" y="30956"/>
                      </a:lnTo>
                      <a:lnTo>
                        <a:pt x="359568" y="0"/>
                      </a:lnTo>
                      <a:lnTo>
                        <a:pt x="147638" y="0"/>
                      </a:lnTo>
                      <a:lnTo>
                        <a:pt x="107156" y="2381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  <p:sp>
              <p:nvSpPr>
                <p:cNvPr id="27" name="平行四边形 18"/>
                <p:cNvSpPr/>
                <p:nvPr/>
              </p:nvSpPr>
              <p:spPr>
                <a:xfrm rot="19611732" flipV="1">
                  <a:off x="-854695" y="2244718"/>
                  <a:ext cx="88104" cy="138553"/>
                </a:xfrm>
                <a:prstGeom prst="parallelogram">
                  <a:avLst>
                    <a:gd name="adj" fmla="val 38754"/>
                  </a:avLst>
                </a:pr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</p:grpSp>
        </p:grpSp>
        <p:sp>
          <p:nvSpPr>
            <p:cNvPr id="23" name="TextBox 13"/>
            <p:cNvSpPr txBox="1"/>
            <p:nvPr/>
          </p:nvSpPr>
          <p:spPr>
            <a:xfrm>
              <a:off x="3639382" y="4365354"/>
              <a:ext cx="1786257" cy="7382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Algerian" pitchFamily="82" charset="0"/>
                </a:defRPr>
              </a:lvl1pPr>
            </a:lstStyle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5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在线实验平台</a:t>
              </a:r>
            </a:p>
          </p:txBody>
        </p:sp>
      </p:grpSp>
      <p:sp>
        <p:nvSpPr>
          <p:cNvPr id="25607" name="Rectangle 12"/>
          <p:cNvSpPr>
            <a:spLocks noChangeArrowheads="1"/>
          </p:cNvSpPr>
          <p:nvPr/>
        </p:nvSpPr>
        <p:spPr bwMode="auto">
          <a:xfrm>
            <a:off x="1496616" y="932260"/>
            <a:ext cx="615672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5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学生使用流程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①在线提交申请、预约设备 ②获取硬件资源和软件资源 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③ 在线完成实验、实时与教师交流 </a:t>
            </a:r>
            <a:r>
              <a:rPr lang="zh-CN" altLang="en-US" sz="1800" b="0">
                <a:solidFill>
                  <a:srgbClr val="000000"/>
                </a:solidFill>
                <a:latin typeface="Constantia" panose="02030602050306030303" pitchFamily="18" charset="0"/>
                <a:ea typeface="微软雅黑" panose="020B0503020204020204" pitchFamily="34" charset="-122"/>
              </a:rPr>
              <a:t>④获取实验结果和数据分析</a:t>
            </a:r>
            <a:endParaRPr lang="zh-CN" altLang="en-US" sz="18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97" y="1498998"/>
            <a:ext cx="2675334" cy="19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10" y="3214688"/>
            <a:ext cx="2487215" cy="187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7353598" y="2351485"/>
            <a:ext cx="461665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0000"/>
                </a:solidFill>
              </a:rPr>
              <a:t>远程连线组网</a:t>
            </a:r>
          </a:p>
        </p:txBody>
      </p:sp>
    </p:spTree>
    <p:extLst>
      <p:ext uri="{BB962C8B-B14F-4D97-AF65-F5344CB8AC3E}">
        <p14:creationId xmlns:p14="http://schemas.microsoft.com/office/powerpoint/2010/main" val="186410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计算机网络在线实验平台使用</a:t>
            </a:r>
          </a:p>
        </p:txBody>
      </p:sp>
      <p:grpSp>
        <p:nvGrpSpPr>
          <p:cNvPr id="26627" name="Group 1"/>
          <p:cNvGrpSpPr>
            <a:grpSpLocks/>
          </p:cNvGrpSpPr>
          <p:nvPr/>
        </p:nvGrpSpPr>
        <p:grpSpPr bwMode="auto">
          <a:xfrm>
            <a:off x="1391842" y="1762126"/>
            <a:ext cx="2001440" cy="1002506"/>
            <a:chOff x="2637573" y="2420888"/>
            <a:chExt cx="2668335" cy="1336932"/>
          </a:xfrm>
        </p:grpSpPr>
        <p:sp>
          <p:nvSpPr>
            <p:cNvPr id="4" name="矩形 4"/>
            <p:cNvSpPr/>
            <p:nvPr/>
          </p:nvSpPr>
          <p:spPr>
            <a:xfrm>
              <a:off x="2637573" y="242088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DCA976"/>
                </a:gs>
                <a:gs pos="27000">
                  <a:srgbClr val="F9B61F"/>
                </a:gs>
                <a:gs pos="82000">
                  <a:srgbClr val="F9B61F"/>
                </a:gs>
                <a:gs pos="19000">
                  <a:srgbClr val="C98124"/>
                </a:gs>
                <a:gs pos="47000">
                  <a:srgbClr val="E89918"/>
                </a:gs>
              </a:gsLst>
              <a:lin ang="21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6650" name="组合 9"/>
            <p:cNvGrpSpPr>
              <a:grpSpLocks/>
            </p:cNvGrpSpPr>
            <p:nvPr/>
          </p:nvGrpSpPr>
          <p:grpSpPr bwMode="auto">
            <a:xfrm>
              <a:off x="3278862" y="2708281"/>
              <a:ext cx="1792297" cy="738806"/>
              <a:chOff x="3150457" y="679037"/>
              <a:chExt cx="1792297" cy="738806"/>
            </a:xfrm>
          </p:grpSpPr>
          <p:sp>
            <p:nvSpPr>
              <p:cNvPr id="6" name="TextBox 27"/>
              <p:cNvSpPr txBox="1"/>
              <p:nvPr/>
            </p:nvSpPr>
            <p:spPr>
              <a:xfrm>
                <a:off x="3459108" y="720320"/>
                <a:ext cx="795442" cy="6772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01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7" name="等腰三角形 2"/>
              <p:cNvSpPr/>
              <p:nvPr/>
            </p:nvSpPr>
            <p:spPr>
              <a:xfrm rot="16200000">
                <a:off x="3057532" y="927567"/>
                <a:ext cx="450937" cy="265087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8" name="矩形 30"/>
              <p:cNvSpPr/>
              <p:nvPr/>
            </p:nvSpPr>
            <p:spPr>
              <a:xfrm>
                <a:off x="4183642" y="679037"/>
                <a:ext cx="759112" cy="73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</p:grpSp>
      </p:grpSp>
      <p:grpSp>
        <p:nvGrpSpPr>
          <p:cNvPr id="26628" name="Group 2"/>
          <p:cNvGrpSpPr>
            <a:grpSpLocks/>
          </p:cNvGrpSpPr>
          <p:nvPr/>
        </p:nvGrpSpPr>
        <p:grpSpPr bwMode="auto">
          <a:xfrm>
            <a:off x="1371601" y="2621756"/>
            <a:ext cx="1002506" cy="2001441"/>
            <a:chOff x="2609794" y="3566616"/>
            <a:chExt cx="1336932" cy="2668335"/>
          </a:xfrm>
        </p:grpSpPr>
        <p:sp>
          <p:nvSpPr>
            <p:cNvPr id="10" name="矩形 4"/>
            <p:cNvSpPr/>
            <p:nvPr/>
          </p:nvSpPr>
          <p:spPr>
            <a:xfrm rot="5400000" flipH="1" flipV="1">
              <a:off x="1944092" y="423231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DC9C9"/>
                </a:gs>
                <a:gs pos="43000">
                  <a:srgbClr val="D0BFC2"/>
                </a:gs>
                <a:gs pos="24000">
                  <a:srgbClr val="C29B94"/>
                </a:gs>
                <a:gs pos="30000">
                  <a:srgbClr val="967864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sx="99000" sy="990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6645" name="组合 11"/>
            <p:cNvGrpSpPr>
              <a:grpSpLocks/>
            </p:cNvGrpSpPr>
            <p:nvPr/>
          </p:nvGrpSpPr>
          <p:grpSpPr bwMode="auto">
            <a:xfrm flipV="1">
              <a:off x="2787538" y="3733289"/>
              <a:ext cx="795670" cy="1522268"/>
              <a:chOff x="5328572" y="1234701"/>
              <a:chExt cx="795670" cy="1522268"/>
            </a:xfrm>
          </p:grpSpPr>
          <p:sp>
            <p:nvSpPr>
              <p:cNvPr id="12" name="等腰三角形 2"/>
              <p:cNvSpPr/>
              <p:nvPr/>
            </p:nvSpPr>
            <p:spPr>
              <a:xfrm>
                <a:off x="5501732" y="1234701"/>
                <a:ext cx="449348" cy="265087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13" name="TextBox 22"/>
              <p:cNvSpPr txBox="1"/>
              <p:nvPr/>
            </p:nvSpPr>
            <p:spPr>
              <a:xfrm flipV="1">
                <a:off x="5328572" y="1406889"/>
                <a:ext cx="795670" cy="6770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02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14" name="矩形 24"/>
              <p:cNvSpPr/>
              <p:nvPr/>
            </p:nvSpPr>
            <p:spPr>
              <a:xfrm flipV="1">
                <a:off x="5346741" y="2018375"/>
                <a:ext cx="759330" cy="738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</a:p>
            </p:txBody>
          </p:sp>
        </p:grpSp>
      </p:grpSp>
      <p:grpSp>
        <p:nvGrpSpPr>
          <p:cNvPr id="26629" name="Group 32"/>
          <p:cNvGrpSpPr>
            <a:grpSpLocks/>
          </p:cNvGrpSpPr>
          <p:nvPr/>
        </p:nvGrpSpPr>
        <p:grpSpPr bwMode="auto">
          <a:xfrm>
            <a:off x="2225279" y="3636169"/>
            <a:ext cx="2001440" cy="1003697"/>
            <a:chOff x="3748092" y="4920246"/>
            <a:chExt cx="2668335" cy="1336932"/>
          </a:xfrm>
        </p:grpSpPr>
        <p:sp>
          <p:nvSpPr>
            <p:cNvPr id="16" name="矩形 4"/>
            <p:cNvSpPr/>
            <p:nvPr/>
          </p:nvSpPr>
          <p:spPr>
            <a:xfrm flipH="1" flipV="1">
              <a:off x="3748092" y="4920246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4B47C"/>
                </a:gs>
                <a:gs pos="82000">
                  <a:srgbClr val="E1C251"/>
                </a:gs>
                <a:gs pos="47000">
                  <a:srgbClr val="E2BA26"/>
                </a:gs>
                <a:gs pos="23749">
                  <a:srgbClr val="C38E23"/>
                </a:gs>
                <a:gs pos="30000">
                  <a:srgbClr val="937019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13500000" sx="99000" sy="99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6640" name="组合 12"/>
            <p:cNvGrpSpPr>
              <a:grpSpLocks/>
            </p:cNvGrpSpPr>
            <p:nvPr/>
          </p:nvGrpSpPr>
          <p:grpSpPr bwMode="auto">
            <a:xfrm flipH="1">
              <a:off x="3973496" y="5265977"/>
              <a:ext cx="1787356" cy="785507"/>
              <a:chOff x="3151479" y="720726"/>
              <a:chExt cx="1787356" cy="785507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3421238" y="720726"/>
                <a:ext cx="795443" cy="676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03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19" name="等腰三角形 2"/>
              <p:cNvSpPr/>
              <p:nvPr/>
            </p:nvSpPr>
            <p:spPr>
              <a:xfrm rot="16200000">
                <a:off x="3058822" y="927568"/>
                <a:ext cx="450402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20" name="矩形 21"/>
              <p:cNvSpPr/>
              <p:nvPr/>
            </p:nvSpPr>
            <p:spPr>
              <a:xfrm>
                <a:off x="4179724" y="768303"/>
                <a:ext cx="759111" cy="737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630" name="Group 34"/>
          <p:cNvGrpSpPr>
            <a:grpSpLocks/>
          </p:cNvGrpSpPr>
          <p:nvPr/>
        </p:nvGrpSpPr>
        <p:grpSpPr bwMode="auto">
          <a:xfrm>
            <a:off x="2144033" y="2680098"/>
            <a:ext cx="1338829" cy="1094542"/>
            <a:chOff x="3640205" y="3645024"/>
            <a:chExt cx="1784612" cy="1458589"/>
          </a:xfrm>
        </p:grpSpPr>
        <p:grpSp>
          <p:nvGrpSpPr>
            <p:cNvPr id="26635" name="组合 13"/>
            <p:cNvGrpSpPr>
              <a:grpSpLocks/>
            </p:cNvGrpSpPr>
            <p:nvPr/>
          </p:nvGrpSpPr>
          <p:grpSpPr bwMode="auto">
            <a:xfrm>
              <a:off x="4068571" y="3645024"/>
              <a:ext cx="927881" cy="696818"/>
              <a:chOff x="6471190" y="1571976"/>
              <a:chExt cx="2438557" cy="1831303"/>
            </a:xfrm>
          </p:grpSpPr>
          <p:sp>
            <p:nvSpPr>
              <p:cNvPr id="24" name="矩形 77"/>
              <p:cNvSpPr/>
              <p:nvPr/>
            </p:nvSpPr>
            <p:spPr>
              <a:xfrm>
                <a:off x="6877134" y="1571976"/>
                <a:ext cx="1651695" cy="688017"/>
              </a:xfrm>
              <a:custGeom>
                <a:avLst/>
                <a:gdLst/>
                <a:ahLst/>
                <a:cxnLst/>
                <a:rect l="l" t="t" r="r" b="b"/>
                <a:pathLst>
                  <a:path w="1653088" h="687928">
                    <a:moveTo>
                      <a:pt x="154063" y="143410"/>
                    </a:moveTo>
                    <a:cubicBezTo>
                      <a:pt x="127010" y="143410"/>
                      <a:pt x="105079" y="165341"/>
                      <a:pt x="105079" y="192394"/>
                    </a:cubicBezTo>
                    <a:lnTo>
                      <a:pt x="105079" y="495534"/>
                    </a:lnTo>
                    <a:cubicBezTo>
                      <a:pt x="105079" y="522587"/>
                      <a:pt x="127010" y="544518"/>
                      <a:pt x="154063" y="544518"/>
                    </a:cubicBezTo>
                    <a:lnTo>
                      <a:pt x="349993" y="544518"/>
                    </a:lnTo>
                    <a:cubicBezTo>
                      <a:pt x="377046" y="544518"/>
                      <a:pt x="398977" y="522587"/>
                      <a:pt x="398977" y="495534"/>
                    </a:cubicBezTo>
                    <a:lnTo>
                      <a:pt x="398977" y="192394"/>
                    </a:lnTo>
                    <a:cubicBezTo>
                      <a:pt x="398977" y="165341"/>
                      <a:pt x="377046" y="143410"/>
                      <a:pt x="349993" y="143410"/>
                    </a:cubicBezTo>
                    <a:close/>
                    <a:moveTo>
                      <a:pt x="84011" y="0"/>
                    </a:moveTo>
                    <a:lnTo>
                      <a:pt x="420045" y="0"/>
                    </a:lnTo>
                    <a:cubicBezTo>
                      <a:pt x="466443" y="0"/>
                      <a:pt x="504056" y="37613"/>
                      <a:pt x="504056" y="84011"/>
                    </a:cubicBezTo>
                    <a:lnTo>
                      <a:pt x="504056" y="278486"/>
                    </a:lnTo>
                    <a:lnTo>
                      <a:pt x="1332148" y="278486"/>
                    </a:lnTo>
                    <a:lnTo>
                      <a:pt x="1332148" y="0"/>
                    </a:lnTo>
                    <a:lnTo>
                      <a:pt x="1404156" y="0"/>
                    </a:lnTo>
                    <a:lnTo>
                      <a:pt x="1404156" y="278486"/>
                    </a:lnTo>
                    <a:lnTo>
                      <a:pt x="1581080" y="278486"/>
                    </a:lnTo>
                    <a:lnTo>
                      <a:pt x="1581080" y="0"/>
                    </a:lnTo>
                    <a:lnTo>
                      <a:pt x="1653088" y="0"/>
                    </a:lnTo>
                    <a:lnTo>
                      <a:pt x="1653088" y="278486"/>
                    </a:lnTo>
                    <a:lnTo>
                      <a:pt x="1653088" y="409442"/>
                    </a:lnTo>
                    <a:lnTo>
                      <a:pt x="504056" y="409442"/>
                    </a:lnTo>
                    <a:lnTo>
                      <a:pt x="504056" y="603917"/>
                    </a:lnTo>
                    <a:cubicBezTo>
                      <a:pt x="504056" y="650315"/>
                      <a:pt x="466443" y="687928"/>
                      <a:pt x="420045" y="687928"/>
                    </a:cubicBezTo>
                    <a:lnTo>
                      <a:pt x="84011" y="687928"/>
                    </a:lnTo>
                    <a:cubicBezTo>
                      <a:pt x="37613" y="687928"/>
                      <a:pt x="0" y="650315"/>
                      <a:pt x="0" y="603917"/>
                    </a:cubicBezTo>
                    <a:lnTo>
                      <a:pt x="0" y="84011"/>
                    </a:lnTo>
                    <a:cubicBezTo>
                      <a:pt x="0" y="37613"/>
                      <a:pt x="37613" y="0"/>
                      <a:pt x="84011" y="0"/>
                    </a:cubicBezTo>
                    <a:close/>
                  </a:path>
                </a:pathLst>
              </a:custGeom>
              <a:solidFill>
                <a:srgbClr val="4E53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grpSp>
            <p:nvGrpSpPr>
              <p:cNvPr id="25" name="组合 16"/>
              <p:cNvGrpSpPr/>
              <p:nvPr/>
            </p:nvGrpSpPr>
            <p:grpSpPr>
              <a:xfrm>
                <a:off x="6471190" y="2414822"/>
                <a:ext cx="2438557" cy="988457"/>
                <a:chOff x="-854695" y="2169995"/>
                <a:chExt cx="526158" cy="213276"/>
              </a:xfrm>
              <a:solidFill>
                <a:srgbClr val="FFFFFF"/>
              </a:solidFill>
            </p:grpSpPr>
            <p:sp>
              <p:nvSpPr>
                <p:cNvPr id="26" name="任意多边形 17"/>
                <p:cNvSpPr/>
                <p:nvPr/>
              </p:nvSpPr>
              <p:spPr>
                <a:xfrm>
                  <a:off x="-828600" y="2169995"/>
                  <a:ext cx="500063" cy="169069"/>
                </a:xfrm>
                <a:custGeom>
                  <a:avLst/>
                  <a:gdLst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2425 w 500063"/>
                    <a:gd name="connsiteY16" fmla="*/ 16669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9568 w 500063"/>
                    <a:gd name="connsiteY16" fmla="*/ 0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0063" h="169069">
                      <a:moveTo>
                        <a:pt x="0" y="71437"/>
                      </a:moveTo>
                      <a:lnTo>
                        <a:pt x="104775" y="169069"/>
                      </a:lnTo>
                      <a:lnTo>
                        <a:pt x="135731" y="152400"/>
                      </a:lnTo>
                      <a:lnTo>
                        <a:pt x="328613" y="157162"/>
                      </a:lnTo>
                      <a:lnTo>
                        <a:pt x="452438" y="78581"/>
                      </a:lnTo>
                      <a:lnTo>
                        <a:pt x="500063" y="11906"/>
                      </a:lnTo>
                      <a:lnTo>
                        <a:pt x="454819" y="4762"/>
                      </a:lnTo>
                      <a:lnTo>
                        <a:pt x="376238" y="71437"/>
                      </a:lnTo>
                      <a:lnTo>
                        <a:pt x="328613" y="90487"/>
                      </a:lnTo>
                      <a:lnTo>
                        <a:pt x="295275" y="92869"/>
                      </a:lnTo>
                      <a:lnTo>
                        <a:pt x="216694" y="83344"/>
                      </a:lnTo>
                      <a:lnTo>
                        <a:pt x="192881" y="71437"/>
                      </a:lnTo>
                      <a:lnTo>
                        <a:pt x="219075" y="71437"/>
                      </a:lnTo>
                      <a:lnTo>
                        <a:pt x="302419" y="61912"/>
                      </a:lnTo>
                      <a:lnTo>
                        <a:pt x="340519" y="54769"/>
                      </a:lnTo>
                      <a:lnTo>
                        <a:pt x="357188" y="30956"/>
                      </a:lnTo>
                      <a:lnTo>
                        <a:pt x="359568" y="0"/>
                      </a:lnTo>
                      <a:lnTo>
                        <a:pt x="147638" y="0"/>
                      </a:lnTo>
                      <a:lnTo>
                        <a:pt x="107156" y="2381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  <p:sp>
              <p:nvSpPr>
                <p:cNvPr id="27" name="平行四边形 18"/>
                <p:cNvSpPr/>
                <p:nvPr/>
              </p:nvSpPr>
              <p:spPr>
                <a:xfrm rot="19611732" flipV="1">
                  <a:off x="-854695" y="2244718"/>
                  <a:ext cx="88104" cy="138553"/>
                </a:xfrm>
                <a:prstGeom prst="parallelogram">
                  <a:avLst>
                    <a:gd name="adj" fmla="val 38754"/>
                  </a:avLst>
                </a:pr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</p:grpSp>
        </p:grpSp>
        <p:sp>
          <p:nvSpPr>
            <p:cNvPr id="23" name="TextBox 13"/>
            <p:cNvSpPr txBox="1"/>
            <p:nvPr/>
          </p:nvSpPr>
          <p:spPr>
            <a:xfrm>
              <a:off x="3640205" y="4365354"/>
              <a:ext cx="1784612" cy="7382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Algerian" pitchFamily="82" charset="0"/>
                </a:defRPr>
              </a:lvl1pPr>
            </a:lstStyle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5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在线实验平台</a:t>
              </a:r>
            </a:p>
          </p:txBody>
        </p:sp>
      </p:grpSp>
      <p:sp>
        <p:nvSpPr>
          <p:cNvPr id="26631" name="Rectangle 12"/>
          <p:cNvSpPr>
            <a:spLocks noChangeArrowheads="1"/>
          </p:cNvSpPr>
          <p:nvPr/>
        </p:nvSpPr>
        <p:spPr bwMode="auto">
          <a:xfrm>
            <a:off x="1496616" y="885825"/>
            <a:ext cx="615672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5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学生使用流程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①在线提交申请、预约设备 ②获取硬件资源和软件资源 </a:t>
            </a: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③ 在线完成实验、实时与教师交流 </a:t>
            </a:r>
            <a:r>
              <a:rPr lang="zh-CN" altLang="en-US" sz="1800" b="0">
                <a:solidFill>
                  <a:srgbClr val="000000"/>
                </a:solidFill>
                <a:latin typeface="Constantia" panose="02030602050306030303" pitchFamily="18" charset="0"/>
                <a:ea typeface="微软雅黑" panose="020B0503020204020204" pitchFamily="34" charset="-122"/>
              </a:rPr>
              <a:t>④获取实验结果和数据分析</a:t>
            </a:r>
            <a:endParaRPr lang="zh-CN" altLang="en-US" sz="18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7511952" y="1859756"/>
            <a:ext cx="46166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0000"/>
                </a:solidFill>
              </a:rPr>
              <a:t>远程配置路由器交换机</a:t>
            </a:r>
          </a:p>
        </p:txBody>
      </p:sp>
      <p:pic>
        <p:nvPicPr>
          <p:cNvPr id="30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56" y="1565672"/>
            <a:ext cx="3534966" cy="183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3217069"/>
            <a:ext cx="3539729" cy="182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053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计算机网络在线实验平台使用</a:t>
            </a:r>
          </a:p>
        </p:txBody>
      </p:sp>
      <p:grpSp>
        <p:nvGrpSpPr>
          <p:cNvPr id="27651" name="Group 1"/>
          <p:cNvGrpSpPr>
            <a:grpSpLocks/>
          </p:cNvGrpSpPr>
          <p:nvPr/>
        </p:nvGrpSpPr>
        <p:grpSpPr bwMode="auto">
          <a:xfrm>
            <a:off x="1393031" y="1815704"/>
            <a:ext cx="2001441" cy="1002506"/>
            <a:chOff x="2637573" y="2420888"/>
            <a:chExt cx="2668335" cy="1336932"/>
          </a:xfrm>
        </p:grpSpPr>
        <p:sp>
          <p:nvSpPr>
            <p:cNvPr id="33" name="矩形 4"/>
            <p:cNvSpPr/>
            <p:nvPr/>
          </p:nvSpPr>
          <p:spPr>
            <a:xfrm>
              <a:off x="2637573" y="2420888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DCA976"/>
                </a:gs>
                <a:gs pos="27000">
                  <a:srgbClr val="F9B61F"/>
                </a:gs>
                <a:gs pos="82000">
                  <a:srgbClr val="F9B61F"/>
                </a:gs>
                <a:gs pos="19000">
                  <a:srgbClr val="C98124"/>
                </a:gs>
                <a:gs pos="47000">
                  <a:srgbClr val="E89918"/>
                </a:gs>
              </a:gsLst>
              <a:lin ang="21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7678" name="组合 9"/>
            <p:cNvGrpSpPr>
              <a:grpSpLocks/>
            </p:cNvGrpSpPr>
            <p:nvPr/>
          </p:nvGrpSpPr>
          <p:grpSpPr bwMode="auto">
            <a:xfrm>
              <a:off x="3278863" y="2708280"/>
              <a:ext cx="1792297" cy="738806"/>
              <a:chOff x="3150458" y="679036"/>
              <a:chExt cx="1792297" cy="738806"/>
            </a:xfrm>
          </p:grpSpPr>
          <p:sp>
            <p:nvSpPr>
              <p:cNvPr id="35" name="TextBox 27"/>
              <p:cNvSpPr txBox="1"/>
              <p:nvPr/>
            </p:nvSpPr>
            <p:spPr>
              <a:xfrm>
                <a:off x="3459106" y="720319"/>
                <a:ext cx="795442" cy="6772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01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36" name="等腰三角形 2"/>
              <p:cNvSpPr/>
              <p:nvPr/>
            </p:nvSpPr>
            <p:spPr>
              <a:xfrm rot="16200000">
                <a:off x="3057533" y="927565"/>
                <a:ext cx="450937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37" name="矩形 30"/>
              <p:cNvSpPr/>
              <p:nvPr/>
            </p:nvSpPr>
            <p:spPr>
              <a:xfrm>
                <a:off x="4183643" y="679036"/>
                <a:ext cx="759112" cy="738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预约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</a:p>
            </p:txBody>
          </p:sp>
        </p:grpSp>
      </p:grpSp>
      <p:grpSp>
        <p:nvGrpSpPr>
          <p:cNvPr id="27652" name="Group 33"/>
          <p:cNvGrpSpPr>
            <a:grpSpLocks/>
          </p:cNvGrpSpPr>
          <p:nvPr/>
        </p:nvGrpSpPr>
        <p:grpSpPr bwMode="auto">
          <a:xfrm>
            <a:off x="3245645" y="1832373"/>
            <a:ext cx="1002506" cy="2001440"/>
            <a:chOff x="5107277" y="2443113"/>
            <a:chExt cx="1336932" cy="2668335"/>
          </a:xfrm>
        </p:grpSpPr>
        <p:sp>
          <p:nvSpPr>
            <p:cNvPr id="39" name="矩形 4"/>
            <p:cNvSpPr/>
            <p:nvPr/>
          </p:nvSpPr>
          <p:spPr>
            <a:xfrm rot="5400000">
              <a:off x="4441575" y="3108815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87CDDD"/>
                </a:gs>
                <a:gs pos="82000">
                  <a:srgbClr val="63BED2"/>
                </a:gs>
                <a:gs pos="47000">
                  <a:srgbClr val="50B7D0"/>
                </a:gs>
                <a:gs pos="30000">
                  <a:srgbClr val="278199"/>
                </a:gs>
                <a:gs pos="24000">
                  <a:srgbClr val="14A0C8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8100000" sx="99000" sy="99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7673" name="组合 10"/>
            <p:cNvGrpSpPr>
              <a:grpSpLocks/>
            </p:cNvGrpSpPr>
            <p:nvPr/>
          </p:nvGrpSpPr>
          <p:grpSpPr bwMode="auto">
            <a:xfrm>
              <a:off x="5456503" y="3263773"/>
              <a:ext cx="795671" cy="1691004"/>
              <a:chOff x="5328098" y="1234529"/>
              <a:chExt cx="795671" cy="1691004"/>
            </a:xfrm>
          </p:grpSpPr>
          <p:sp>
            <p:nvSpPr>
              <p:cNvPr id="41" name="等腰三角形 2"/>
              <p:cNvSpPr/>
              <p:nvPr/>
            </p:nvSpPr>
            <p:spPr>
              <a:xfrm>
                <a:off x="5501259" y="1234529"/>
                <a:ext cx="449348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42" name="TextBox 25"/>
              <p:cNvSpPr txBox="1"/>
              <p:nvPr/>
            </p:nvSpPr>
            <p:spPr>
              <a:xfrm>
                <a:off x="5328098" y="1613906"/>
                <a:ext cx="795671" cy="6770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04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43" name="矩形 27"/>
              <p:cNvSpPr/>
              <p:nvPr/>
            </p:nvSpPr>
            <p:spPr>
              <a:xfrm>
                <a:off x="5360558" y="2186939"/>
                <a:ext cx="759331" cy="738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653" name="Group 2"/>
          <p:cNvGrpSpPr>
            <a:grpSpLocks/>
          </p:cNvGrpSpPr>
          <p:nvPr/>
        </p:nvGrpSpPr>
        <p:grpSpPr bwMode="auto">
          <a:xfrm>
            <a:off x="1371601" y="2675335"/>
            <a:ext cx="1003697" cy="2001440"/>
            <a:chOff x="2609793" y="3566617"/>
            <a:chExt cx="1336932" cy="2668335"/>
          </a:xfrm>
        </p:grpSpPr>
        <p:sp>
          <p:nvSpPr>
            <p:cNvPr id="45" name="矩形 4"/>
            <p:cNvSpPr/>
            <p:nvPr/>
          </p:nvSpPr>
          <p:spPr>
            <a:xfrm rot="5400000" flipH="1" flipV="1">
              <a:off x="1944091" y="4232319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EDC9C9"/>
                </a:gs>
                <a:gs pos="43000">
                  <a:srgbClr val="D0BFC2"/>
                </a:gs>
                <a:gs pos="24000">
                  <a:srgbClr val="C29B94"/>
                </a:gs>
                <a:gs pos="30000">
                  <a:srgbClr val="967864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sx="99000" sy="990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7668" name="组合 11"/>
            <p:cNvGrpSpPr>
              <a:grpSpLocks/>
            </p:cNvGrpSpPr>
            <p:nvPr/>
          </p:nvGrpSpPr>
          <p:grpSpPr bwMode="auto">
            <a:xfrm flipV="1">
              <a:off x="2788118" y="3733288"/>
              <a:ext cx="794726" cy="1522269"/>
              <a:chOff x="5329152" y="1234701"/>
              <a:chExt cx="794726" cy="1522269"/>
            </a:xfrm>
          </p:grpSpPr>
          <p:sp>
            <p:nvSpPr>
              <p:cNvPr id="47" name="等腰三角形 2"/>
              <p:cNvSpPr/>
              <p:nvPr/>
            </p:nvSpPr>
            <p:spPr>
              <a:xfrm>
                <a:off x="5501316" y="1234701"/>
                <a:ext cx="450401" cy="265088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48" name="TextBox 22"/>
              <p:cNvSpPr txBox="1"/>
              <p:nvPr/>
            </p:nvSpPr>
            <p:spPr>
              <a:xfrm flipV="1">
                <a:off x="5329152" y="1406890"/>
                <a:ext cx="794726" cy="6770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02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49" name="矩形 24"/>
              <p:cNvSpPr/>
              <p:nvPr/>
            </p:nvSpPr>
            <p:spPr>
              <a:xfrm flipV="1">
                <a:off x="5347302" y="2018375"/>
                <a:ext cx="758429" cy="738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获取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</a:t>
                </a:r>
              </a:p>
            </p:txBody>
          </p:sp>
        </p:grpSp>
      </p:grpSp>
      <p:grpSp>
        <p:nvGrpSpPr>
          <p:cNvPr id="27654" name="Group 32"/>
          <p:cNvGrpSpPr>
            <a:grpSpLocks/>
          </p:cNvGrpSpPr>
          <p:nvPr/>
        </p:nvGrpSpPr>
        <p:grpSpPr bwMode="auto">
          <a:xfrm>
            <a:off x="2226469" y="3689747"/>
            <a:ext cx="2000250" cy="1003697"/>
            <a:chOff x="3748092" y="4920246"/>
            <a:chExt cx="2668335" cy="1336932"/>
          </a:xfrm>
        </p:grpSpPr>
        <p:sp>
          <p:nvSpPr>
            <p:cNvPr id="51" name="矩形 4"/>
            <p:cNvSpPr/>
            <p:nvPr/>
          </p:nvSpPr>
          <p:spPr>
            <a:xfrm flipH="1" flipV="1">
              <a:off x="3748092" y="4920246"/>
              <a:ext cx="2668335" cy="1336932"/>
            </a:xfrm>
            <a:custGeom>
              <a:avLst/>
              <a:gdLst>
                <a:gd name="connsiteX0" fmla="*/ 2491594 w 2668335"/>
                <a:gd name="connsiteY0" fmla="*/ 35832 h 1336932"/>
                <a:gd name="connsiteX1" fmla="*/ 2498310 w 2668335"/>
                <a:gd name="connsiteY1" fmla="*/ 38934 h 1336932"/>
                <a:gd name="connsiteX2" fmla="*/ 2491594 w 2668335"/>
                <a:gd name="connsiteY2" fmla="*/ 35832 h 1336932"/>
                <a:gd name="connsiteX3" fmla="*/ 1447433 w 2668335"/>
                <a:gd name="connsiteY3" fmla="*/ 0 h 1336932"/>
                <a:gd name="connsiteX4" fmla="*/ 2377495 w 2668335"/>
                <a:gd name="connsiteY4" fmla="*/ 4128 h 1336932"/>
                <a:gd name="connsiteX5" fmla="*/ 2485992 w 2668335"/>
                <a:gd name="connsiteY5" fmla="*/ 33244 h 1336932"/>
                <a:gd name="connsiteX6" fmla="*/ 2668335 w 2668335"/>
                <a:gd name="connsiteY6" fmla="*/ 284379 h 1336932"/>
                <a:gd name="connsiteX7" fmla="*/ 2668335 w 2668335"/>
                <a:gd name="connsiteY7" fmla="*/ 1145193 h 1336932"/>
                <a:gd name="connsiteX8" fmla="*/ 259344 w 2668335"/>
                <a:gd name="connsiteY8" fmla="*/ 1145193 h 1336932"/>
                <a:gd name="connsiteX9" fmla="*/ 0 w 2668335"/>
                <a:gd name="connsiteY9" fmla="*/ 1336932 h 1336932"/>
                <a:gd name="connsiteX10" fmla="*/ 858315 w 2668335"/>
                <a:gd name="connsiteY10" fmla="*/ 144541 h 1336932"/>
                <a:gd name="connsiteX11" fmla="*/ 925815 w 2668335"/>
                <a:gd name="connsiteY11" fmla="*/ 53822 h 1336932"/>
                <a:gd name="connsiteX12" fmla="*/ 1036078 w 2668335"/>
                <a:gd name="connsiteY12" fmla="*/ 3518 h 1336932"/>
                <a:gd name="connsiteX13" fmla="*/ 1447433 w 2668335"/>
                <a:gd name="connsiteY13" fmla="*/ 0 h 1336932"/>
                <a:gd name="connsiteX0" fmla="*/ 1447433 w 2668335"/>
                <a:gd name="connsiteY0" fmla="*/ 0 h 1336932"/>
                <a:gd name="connsiteX1" fmla="*/ 2377495 w 2668335"/>
                <a:gd name="connsiteY1" fmla="*/ 4128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  <a:gd name="connsiteX0" fmla="*/ 1447433 w 2668335"/>
                <a:gd name="connsiteY0" fmla="*/ 0 h 1336932"/>
                <a:gd name="connsiteX1" fmla="*/ 2325108 w 2668335"/>
                <a:gd name="connsiteY1" fmla="*/ 6510 h 1336932"/>
                <a:gd name="connsiteX2" fmla="*/ 2485992 w 2668335"/>
                <a:gd name="connsiteY2" fmla="*/ 33244 h 1336932"/>
                <a:gd name="connsiteX3" fmla="*/ 2668335 w 2668335"/>
                <a:gd name="connsiteY3" fmla="*/ 284379 h 1336932"/>
                <a:gd name="connsiteX4" fmla="*/ 2668335 w 2668335"/>
                <a:gd name="connsiteY4" fmla="*/ 1145193 h 1336932"/>
                <a:gd name="connsiteX5" fmla="*/ 259344 w 2668335"/>
                <a:gd name="connsiteY5" fmla="*/ 1145193 h 1336932"/>
                <a:gd name="connsiteX6" fmla="*/ 0 w 2668335"/>
                <a:gd name="connsiteY6" fmla="*/ 1336932 h 1336932"/>
                <a:gd name="connsiteX7" fmla="*/ 858315 w 2668335"/>
                <a:gd name="connsiteY7" fmla="*/ 144541 h 1336932"/>
                <a:gd name="connsiteX8" fmla="*/ 925815 w 2668335"/>
                <a:gd name="connsiteY8" fmla="*/ 53822 h 1336932"/>
                <a:gd name="connsiteX9" fmla="*/ 1036078 w 2668335"/>
                <a:gd name="connsiteY9" fmla="*/ 3518 h 1336932"/>
                <a:gd name="connsiteX10" fmla="*/ 1447433 w 2668335"/>
                <a:gd name="connsiteY10" fmla="*/ 0 h 13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68335" h="1336932">
                  <a:moveTo>
                    <a:pt x="1447433" y="0"/>
                  </a:moveTo>
                  <a:lnTo>
                    <a:pt x="2325108" y="6510"/>
                  </a:lnTo>
                  <a:cubicBezTo>
                    <a:pt x="2432281" y="6468"/>
                    <a:pt x="2460835" y="19228"/>
                    <a:pt x="2485992" y="33244"/>
                  </a:cubicBezTo>
                  <a:cubicBezTo>
                    <a:pt x="2577884" y="117841"/>
                    <a:pt x="2668335" y="166815"/>
                    <a:pt x="2668335" y="284379"/>
                  </a:cubicBezTo>
                  <a:lnTo>
                    <a:pt x="2668335" y="1145193"/>
                  </a:lnTo>
                  <a:lnTo>
                    <a:pt x="259344" y="1145193"/>
                  </a:lnTo>
                  <a:cubicBezTo>
                    <a:pt x="137892" y="1145193"/>
                    <a:pt x="89641" y="1241725"/>
                    <a:pt x="0" y="1336932"/>
                  </a:cubicBezTo>
                  <a:lnTo>
                    <a:pt x="858315" y="144541"/>
                  </a:lnTo>
                  <a:lnTo>
                    <a:pt x="925815" y="53822"/>
                  </a:lnTo>
                  <a:cubicBezTo>
                    <a:pt x="956885" y="27470"/>
                    <a:pt x="994266" y="8688"/>
                    <a:pt x="1036078" y="3518"/>
                  </a:cubicBezTo>
                  <a:cubicBezTo>
                    <a:pt x="1114663" y="930"/>
                    <a:pt x="1269702" y="24"/>
                    <a:pt x="14474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4B47C"/>
                </a:gs>
                <a:gs pos="82000">
                  <a:srgbClr val="E1C251"/>
                </a:gs>
                <a:gs pos="47000">
                  <a:srgbClr val="E2BA26"/>
                </a:gs>
                <a:gs pos="23749">
                  <a:srgbClr val="C38E23"/>
                </a:gs>
                <a:gs pos="30000">
                  <a:srgbClr val="937019"/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>
              <a:outerShdw blurRad="254000" dist="38100" dir="13500000" sx="99000" sy="99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srgbClr val="FFFFFF"/>
                </a:solidFill>
                <a:latin typeface="经典特宋简"/>
              </a:endParaRPr>
            </a:p>
          </p:txBody>
        </p:sp>
        <p:grpSp>
          <p:nvGrpSpPr>
            <p:cNvPr id="27663" name="组合 12"/>
            <p:cNvGrpSpPr>
              <a:grpSpLocks/>
            </p:cNvGrpSpPr>
            <p:nvPr/>
          </p:nvGrpSpPr>
          <p:grpSpPr bwMode="auto">
            <a:xfrm flipH="1">
              <a:off x="3973631" y="5265977"/>
              <a:ext cx="1788420" cy="785507"/>
              <a:chOff x="3150280" y="720726"/>
              <a:chExt cx="1788420" cy="785507"/>
            </a:xfrm>
          </p:grpSpPr>
          <p:sp>
            <p:nvSpPr>
              <p:cNvPr id="53" name="TextBox 18"/>
              <p:cNvSpPr txBox="1"/>
              <p:nvPr/>
            </p:nvSpPr>
            <p:spPr>
              <a:xfrm>
                <a:off x="3420200" y="720726"/>
                <a:ext cx="795915" cy="6764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700" kern="0" dirty="0">
                    <a:solidFill>
                      <a:srgbClr val="FFFFFF"/>
                    </a:solidFill>
                    <a:latin typeface="Algerian" pitchFamily="82" charset="0"/>
                    <a:ea typeface="方正姚体" pitchFamily="2" charset="-122"/>
                    <a:cs typeface="Meiryo" pitchFamily="34" charset="-128"/>
                  </a:rPr>
                  <a:t>03</a:t>
                </a:r>
                <a:endParaRPr lang="zh-CN" altLang="en-US" sz="2700" kern="0" dirty="0">
                  <a:solidFill>
                    <a:srgbClr val="FFFFFF"/>
                  </a:solidFill>
                  <a:latin typeface="Algerian" pitchFamily="82" charset="0"/>
                  <a:ea typeface="方正姚体" pitchFamily="2" charset="-122"/>
                  <a:cs typeface="Meiryo" pitchFamily="34" charset="-128"/>
                </a:endParaRPr>
              </a:p>
            </p:txBody>
          </p:sp>
          <p:sp>
            <p:nvSpPr>
              <p:cNvPr id="54" name="等腰三角形 2"/>
              <p:cNvSpPr/>
              <p:nvPr/>
            </p:nvSpPr>
            <p:spPr>
              <a:xfrm rot="16200000">
                <a:off x="3057702" y="927491"/>
                <a:ext cx="450402" cy="265245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931138">
                    <a:moveTo>
                      <a:pt x="540060" y="0"/>
                    </a:moveTo>
                    <a:lnTo>
                      <a:pt x="1080120" y="931138"/>
                    </a:lnTo>
                    <a:lnTo>
                      <a:pt x="810090" y="931138"/>
                    </a:lnTo>
                    <a:lnTo>
                      <a:pt x="540060" y="465569"/>
                    </a:lnTo>
                    <a:lnTo>
                      <a:pt x="270030" y="931138"/>
                    </a:lnTo>
                    <a:lnTo>
                      <a:pt x="0" y="931138"/>
                    </a:lnTo>
                    <a:close/>
                  </a:path>
                </a:pathLst>
              </a:custGeom>
              <a:solidFill>
                <a:srgbClr val="543F3B">
                  <a:alpha val="79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sp>
            <p:nvSpPr>
              <p:cNvPr id="55" name="矩形 21"/>
              <p:cNvSpPr/>
              <p:nvPr/>
            </p:nvSpPr>
            <p:spPr>
              <a:xfrm>
                <a:off x="4179137" y="768303"/>
                <a:ext cx="759563" cy="737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5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</a:t>
                </a:r>
                <a:endParaRPr lang="en-US" altLang="zh-CN" sz="15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655" name="Group 34"/>
          <p:cNvGrpSpPr>
            <a:grpSpLocks/>
          </p:cNvGrpSpPr>
          <p:nvPr/>
        </p:nvGrpSpPr>
        <p:grpSpPr bwMode="auto">
          <a:xfrm>
            <a:off x="2144628" y="2733676"/>
            <a:ext cx="1338829" cy="1094542"/>
            <a:chOff x="3639382" y="3645024"/>
            <a:chExt cx="1786257" cy="1458589"/>
          </a:xfrm>
        </p:grpSpPr>
        <p:grpSp>
          <p:nvGrpSpPr>
            <p:cNvPr id="27658" name="组合 13"/>
            <p:cNvGrpSpPr>
              <a:grpSpLocks/>
            </p:cNvGrpSpPr>
            <p:nvPr/>
          </p:nvGrpSpPr>
          <p:grpSpPr bwMode="auto">
            <a:xfrm>
              <a:off x="4068571" y="3645024"/>
              <a:ext cx="927881" cy="696818"/>
              <a:chOff x="6471190" y="1571976"/>
              <a:chExt cx="2438557" cy="1831303"/>
            </a:xfrm>
          </p:grpSpPr>
          <p:sp>
            <p:nvSpPr>
              <p:cNvPr id="59" name="矩形 77"/>
              <p:cNvSpPr/>
              <p:nvPr/>
            </p:nvSpPr>
            <p:spPr>
              <a:xfrm>
                <a:off x="6874297" y="1571976"/>
                <a:ext cx="1657394" cy="688019"/>
              </a:xfrm>
              <a:custGeom>
                <a:avLst/>
                <a:gdLst/>
                <a:ahLst/>
                <a:cxnLst/>
                <a:rect l="l" t="t" r="r" b="b"/>
                <a:pathLst>
                  <a:path w="1653088" h="687928">
                    <a:moveTo>
                      <a:pt x="154063" y="143410"/>
                    </a:moveTo>
                    <a:cubicBezTo>
                      <a:pt x="127010" y="143410"/>
                      <a:pt x="105079" y="165341"/>
                      <a:pt x="105079" y="192394"/>
                    </a:cubicBezTo>
                    <a:lnTo>
                      <a:pt x="105079" y="495534"/>
                    </a:lnTo>
                    <a:cubicBezTo>
                      <a:pt x="105079" y="522587"/>
                      <a:pt x="127010" y="544518"/>
                      <a:pt x="154063" y="544518"/>
                    </a:cubicBezTo>
                    <a:lnTo>
                      <a:pt x="349993" y="544518"/>
                    </a:lnTo>
                    <a:cubicBezTo>
                      <a:pt x="377046" y="544518"/>
                      <a:pt x="398977" y="522587"/>
                      <a:pt x="398977" y="495534"/>
                    </a:cubicBezTo>
                    <a:lnTo>
                      <a:pt x="398977" y="192394"/>
                    </a:lnTo>
                    <a:cubicBezTo>
                      <a:pt x="398977" y="165341"/>
                      <a:pt x="377046" y="143410"/>
                      <a:pt x="349993" y="143410"/>
                    </a:cubicBezTo>
                    <a:close/>
                    <a:moveTo>
                      <a:pt x="84011" y="0"/>
                    </a:moveTo>
                    <a:lnTo>
                      <a:pt x="420045" y="0"/>
                    </a:lnTo>
                    <a:cubicBezTo>
                      <a:pt x="466443" y="0"/>
                      <a:pt x="504056" y="37613"/>
                      <a:pt x="504056" y="84011"/>
                    </a:cubicBezTo>
                    <a:lnTo>
                      <a:pt x="504056" y="278486"/>
                    </a:lnTo>
                    <a:lnTo>
                      <a:pt x="1332148" y="278486"/>
                    </a:lnTo>
                    <a:lnTo>
                      <a:pt x="1332148" y="0"/>
                    </a:lnTo>
                    <a:lnTo>
                      <a:pt x="1404156" y="0"/>
                    </a:lnTo>
                    <a:lnTo>
                      <a:pt x="1404156" y="278486"/>
                    </a:lnTo>
                    <a:lnTo>
                      <a:pt x="1581080" y="278486"/>
                    </a:lnTo>
                    <a:lnTo>
                      <a:pt x="1581080" y="0"/>
                    </a:lnTo>
                    <a:lnTo>
                      <a:pt x="1653088" y="0"/>
                    </a:lnTo>
                    <a:lnTo>
                      <a:pt x="1653088" y="278486"/>
                    </a:lnTo>
                    <a:lnTo>
                      <a:pt x="1653088" y="409442"/>
                    </a:lnTo>
                    <a:lnTo>
                      <a:pt x="504056" y="409442"/>
                    </a:lnTo>
                    <a:lnTo>
                      <a:pt x="504056" y="603917"/>
                    </a:lnTo>
                    <a:cubicBezTo>
                      <a:pt x="504056" y="650315"/>
                      <a:pt x="466443" y="687928"/>
                      <a:pt x="420045" y="687928"/>
                    </a:cubicBezTo>
                    <a:lnTo>
                      <a:pt x="84011" y="687928"/>
                    </a:lnTo>
                    <a:cubicBezTo>
                      <a:pt x="37613" y="687928"/>
                      <a:pt x="0" y="650315"/>
                      <a:pt x="0" y="603917"/>
                    </a:cubicBezTo>
                    <a:lnTo>
                      <a:pt x="0" y="84011"/>
                    </a:lnTo>
                    <a:cubicBezTo>
                      <a:pt x="0" y="37613"/>
                      <a:pt x="37613" y="0"/>
                      <a:pt x="84011" y="0"/>
                    </a:cubicBezTo>
                    <a:close/>
                  </a:path>
                </a:pathLst>
              </a:custGeom>
              <a:solidFill>
                <a:srgbClr val="4E535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经典特宋简"/>
                </a:endParaRPr>
              </a:p>
            </p:txBody>
          </p:sp>
          <p:grpSp>
            <p:nvGrpSpPr>
              <p:cNvPr id="60" name="组合 16"/>
              <p:cNvGrpSpPr/>
              <p:nvPr/>
            </p:nvGrpSpPr>
            <p:grpSpPr>
              <a:xfrm>
                <a:off x="6471190" y="2414822"/>
                <a:ext cx="2438557" cy="988457"/>
                <a:chOff x="-854695" y="2169995"/>
                <a:chExt cx="526158" cy="213276"/>
              </a:xfrm>
              <a:solidFill>
                <a:srgbClr val="FFFFFF"/>
              </a:solidFill>
            </p:grpSpPr>
            <p:sp>
              <p:nvSpPr>
                <p:cNvPr id="61" name="任意多边形 17"/>
                <p:cNvSpPr/>
                <p:nvPr/>
              </p:nvSpPr>
              <p:spPr>
                <a:xfrm>
                  <a:off x="-828600" y="2169995"/>
                  <a:ext cx="500063" cy="169069"/>
                </a:xfrm>
                <a:custGeom>
                  <a:avLst/>
                  <a:gdLst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2425 w 500063"/>
                    <a:gd name="connsiteY16" fmla="*/ 16669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  <a:gd name="connsiteX0" fmla="*/ 0 w 500063"/>
                    <a:gd name="connsiteY0" fmla="*/ 71437 h 169069"/>
                    <a:gd name="connsiteX1" fmla="*/ 104775 w 500063"/>
                    <a:gd name="connsiteY1" fmla="*/ 169069 h 169069"/>
                    <a:gd name="connsiteX2" fmla="*/ 135731 w 500063"/>
                    <a:gd name="connsiteY2" fmla="*/ 152400 h 169069"/>
                    <a:gd name="connsiteX3" fmla="*/ 328613 w 500063"/>
                    <a:gd name="connsiteY3" fmla="*/ 157162 h 169069"/>
                    <a:gd name="connsiteX4" fmla="*/ 452438 w 500063"/>
                    <a:gd name="connsiteY4" fmla="*/ 78581 h 169069"/>
                    <a:gd name="connsiteX5" fmla="*/ 500063 w 500063"/>
                    <a:gd name="connsiteY5" fmla="*/ 11906 h 169069"/>
                    <a:gd name="connsiteX6" fmla="*/ 454819 w 500063"/>
                    <a:gd name="connsiteY6" fmla="*/ 4762 h 169069"/>
                    <a:gd name="connsiteX7" fmla="*/ 376238 w 500063"/>
                    <a:gd name="connsiteY7" fmla="*/ 71437 h 169069"/>
                    <a:gd name="connsiteX8" fmla="*/ 328613 w 500063"/>
                    <a:gd name="connsiteY8" fmla="*/ 90487 h 169069"/>
                    <a:gd name="connsiteX9" fmla="*/ 295275 w 500063"/>
                    <a:gd name="connsiteY9" fmla="*/ 92869 h 169069"/>
                    <a:gd name="connsiteX10" fmla="*/ 216694 w 500063"/>
                    <a:gd name="connsiteY10" fmla="*/ 83344 h 169069"/>
                    <a:gd name="connsiteX11" fmla="*/ 192881 w 500063"/>
                    <a:gd name="connsiteY11" fmla="*/ 71437 h 169069"/>
                    <a:gd name="connsiteX12" fmla="*/ 219075 w 500063"/>
                    <a:gd name="connsiteY12" fmla="*/ 71437 h 169069"/>
                    <a:gd name="connsiteX13" fmla="*/ 302419 w 500063"/>
                    <a:gd name="connsiteY13" fmla="*/ 61912 h 169069"/>
                    <a:gd name="connsiteX14" fmla="*/ 340519 w 500063"/>
                    <a:gd name="connsiteY14" fmla="*/ 54769 h 169069"/>
                    <a:gd name="connsiteX15" fmla="*/ 357188 w 500063"/>
                    <a:gd name="connsiteY15" fmla="*/ 30956 h 169069"/>
                    <a:gd name="connsiteX16" fmla="*/ 359568 w 500063"/>
                    <a:gd name="connsiteY16" fmla="*/ 0 h 169069"/>
                    <a:gd name="connsiteX17" fmla="*/ 147638 w 500063"/>
                    <a:gd name="connsiteY17" fmla="*/ 0 h 169069"/>
                    <a:gd name="connsiteX18" fmla="*/ 107156 w 500063"/>
                    <a:gd name="connsiteY18" fmla="*/ 2381 h 169069"/>
                    <a:gd name="connsiteX19" fmla="*/ 0 w 500063"/>
                    <a:gd name="connsiteY19" fmla="*/ 71437 h 16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0063" h="169069">
                      <a:moveTo>
                        <a:pt x="0" y="71437"/>
                      </a:moveTo>
                      <a:lnTo>
                        <a:pt x="104775" y="169069"/>
                      </a:lnTo>
                      <a:lnTo>
                        <a:pt x="135731" y="152400"/>
                      </a:lnTo>
                      <a:lnTo>
                        <a:pt x="328613" y="157162"/>
                      </a:lnTo>
                      <a:lnTo>
                        <a:pt x="452438" y="78581"/>
                      </a:lnTo>
                      <a:lnTo>
                        <a:pt x="500063" y="11906"/>
                      </a:lnTo>
                      <a:lnTo>
                        <a:pt x="454819" y="4762"/>
                      </a:lnTo>
                      <a:lnTo>
                        <a:pt x="376238" y="71437"/>
                      </a:lnTo>
                      <a:lnTo>
                        <a:pt x="328613" y="90487"/>
                      </a:lnTo>
                      <a:lnTo>
                        <a:pt x="295275" y="92869"/>
                      </a:lnTo>
                      <a:lnTo>
                        <a:pt x="216694" y="83344"/>
                      </a:lnTo>
                      <a:lnTo>
                        <a:pt x="192881" y="71437"/>
                      </a:lnTo>
                      <a:lnTo>
                        <a:pt x="219075" y="71437"/>
                      </a:lnTo>
                      <a:lnTo>
                        <a:pt x="302419" y="61912"/>
                      </a:lnTo>
                      <a:lnTo>
                        <a:pt x="340519" y="54769"/>
                      </a:lnTo>
                      <a:lnTo>
                        <a:pt x="357188" y="30956"/>
                      </a:lnTo>
                      <a:lnTo>
                        <a:pt x="359568" y="0"/>
                      </a:lnTo>
                      <a:lnTo>
                        <a:pt x="147638" y="0"/>
                      </a:lnTo>
                      <a:lnTo>
                        <a:pt x="107156" y="2381"/>
                      </a:lnTo>
                      <a:lnTo>
                        <a:pt x="0" y="71437"/>
                      </a:lnTo>
                      <a:close/>
                    </a:path>
                  </a:pathLst>
                </a:cu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  <p:sp>
              <p:nvSpPr>
                <p:cNvPr id="62" name="平行四边形 18"/>
                <p:cNvSpPr/>
                <p:nvPr/>
              </p:nvSpPr>
              <p:spPr>
                <a:xfrm rot="19611732" flipV="1">
                  <a:off x="-854695" y="2244718"/>
                  <a:ext cx="88104" cy="138553"/>
                </a:xfrm>
                <a:prstGeom prst="parallelogram">
                  <a:avLst>
                    <a:gd name="adj" fmla="val 38754"/>
                  </a:avLst>
                </a:prstGeom>
                <a:solidFill>
                  <a:srgbClr val="4E535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 kern="0">
                    <a:solidFill>
                      <a:srgbClr val="FFFFFF"/>
                    </a:solidFill>
                    <a:latin typeface="经典特宋简"/>
                  </a:endParaRPr>
                </a:p>
              </p:txBody>
            </p:sp>
          </p:grpSp>
        </p:grpSp>
        <p:sp>
          <p:nvSpPr>
            <p:cNvPr id="58" name="TextBox 13"/>
            <p:cNvSpPr txBox="1"/>
            <p:nvPr/>
          </p:nvSpPr>
          <p:spPr>
            <a:xfrm>
              <a:off x="3639382" y="4365354"/>
              <a:ext cx="1786257" cy="73825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Algerian" pitchFamily="82" charset="0"/>
                </a:defRPr>
              </a:lvl1pPr>
            </a:lstStyle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5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5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在线实验平台</a:t>
              </a:r>
            </a:p>
          </p:txBody>
        </p:sp>
      </p:grpSp>
      <p:sp>
        <p:nvSpPr>
          <p:cNvPr id="27656" name="Rectangle 12"/>
          <p:cNvSpPr>
            <a:spLocks noChangeArrowheads="1"/>
          </p:cNvSpPr>
          <p:nvPr/>
        </p:nvSpPr>
        <p:spPr bwMode="auto">
          <a:xfrm>
            <a:off x="1493044" y="929878"/>
            <a:ext cx="615672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95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学生使用流程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zh-CN" altLang="en-US" sz="18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①在线提交申请、预约设备 ②获取硬件资源和软件资源 ③ 在线完成实验、实时与教师交流 </a:t>
            </a:r>
            <a:r>
              <a:rPr lang="zh-CN" altLang="en-US" sz="1800">
                <a:solidFill>
                  <a:srgbClr val="FF0000"/>
                </a:solidFill>
                <a:latin typeface="Constantia" panose="02030602050306030303" pitchFamily="18" charset="0"/>
                <a:ea typeface="微软雅黑" panose="020B0503020204020204" pitchFamily="34" charset="-122"/>
              </a:rPr>
              <a:t>④获取实验结果和数据分析</a:t>
            </a:r>
            <a:endParaRPr lang="zh-CN" altLang="en-US" sz="18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762126"/>
            <a:ext cx="3762375" cy="261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560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介绍提纲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91696" y="1242866"/>
            <a:ext cx="4906642" cy="276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lnSpc>
                <a:spcPct val="125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一、课程基本情况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二、教学实验环境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黑体"/>
                <a:ea typeface="黑体"/>
              </a:rPr>
              <a:t>三、课程成绩计算</a:t>
            </a:r>
            <a:endParaRPr kumimoji="0" lang="en-US" altLang="zh-CN" sz="3600" b="1" dirty="0">
              <a:solidFill>
                <a:srgbClr val="FF0000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37017440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关于实验成绩和考试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216" y="696581"/>
            <a:ext cx="8816389" cy="433982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100" dirty="0">
                <a:solidFill>
                  <a:srgbClr val="FF0000"/>
                </a:solidFill>
              </a:rPr>
              <a:t>成绩＝平时成绩*</a:t>
            </a:r>
            <a:r>
              <a:rPr lang="en-US" altLang="zh-CN" sz="2100" dirty="0">
                <a:solidFill>
                  <a:srgbClr val="FF0000"/>
                </a:solidFill>
              </a:rPr>
              <a:t>0.3+</a:t>
            </a:r>
            <a:r>
              <a:rPr lang="zh-CN" altLang="en-US" sz="2100" dirty="0">
                <a:solidFill>
                  <a:srgbClr val="FF0000"/>
                </a:solidFill>
              </a:rPr>
              <a:t>考试成绩*</a:t>
            </a:r>
            <a:r>
              <a:rPr lang="en-US" altLang="zh-CN" sz="2100" dirty="0">
                <a:solidFill>
                  <a:srgbClr val="FF0000"/>
                </a:solidFill>
              </a:rPr>
              <a:t>0.7</a:t>
            </a:r>
            <a:r>
              <a:rPr lang="zh-CN" altLang="en-US" sz="2100" dirty="0">
                <a:solidFill>
                  <a:srgbClr val="FF0000"/>
                </a:solidFill>
              </a:rPr>
              <a:t>（基础型折算前）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</a:pPr>
            <a:r>
              <a:rPr lang="zh-CN" altLang="en-US" sz="2100" dirty="0">
                <a:solidFill>
                  <a:srgbClr val="FF0000"/>
                </a:solidFill>
              </a:rPr>
              <a:t>成绩＝平时成绩*</a:t>
            </a:r>
            <a:r>
              <a:rPr lang="en-US" altLang="zh-CN" sz="2100" dirty="0">
                <a:solidFill>
                  <a:srgbClr val="FF0000"/>
                </a:solidFill>
              </a:rPr>
              <a:t>0.4+</a:t>
            </a:r>
            <a:r>
              <a:rPr lang="zh-CN" altLang="en-US" sz="2100" dirty="0">
                <a:solidFill>
                  <a:srgbClr val="FF0000"/>
                </a:solidFill>
              </a:rPr>
              <a:t>考试成绩*</a:t>
            </a:r>
            <a:r>
              <a:rPr lang="en-US" altLang="zh-CN" sz="2100" dirty="0">
                <a:solidFill>
                  <a:srgbClr val="FF0000"/>
                </a:solidFill>
              </a:rPr>
              <a:t>0.6</a:t>
            </a:r>
            <a:r>
              <a:rPr lang="zh-CN" altLang="en-US" sz="2100" dirty="0">
                <a:solidFill>
                  <a:srgbClr val="FF0000"/>
                </a:solidFill>
              </a:rPr>
              <a:t>（进阶型）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</a:pPr>
            <a:r>
              <a:rPr lang="zh-CN" altLang="en-US" dirty="0"/>
              <a:t>平时成绩</a:t>
            </a:r>
            <a:endParaRPr lang="en-US" altLang="zh-CN" dirty="0"/>
          </a:p>
          <a:p>
            <a:pPr lvl="1">
              <a:spcBef>
                <a:spcPct val="0"/>
              </a:spcBef>
            </a:pPr>
            <a:r>
              <a:rPr lang="zh-CN" altLang="en-US" sz="2100" dirty="0"/>
              <a:t>每次实验成绩会记在实验报告上，</a:t>
            </a:r>
            <a:r>
              <a:rPr lang="zh-CN" altLang="en-US" sz="2100" dirty="0">
                <a:solidFill>
                  <a:srgbClr val="FF0000"/>
                </a:solidFill>
              </a:rPr>
              <a:t>满分</a:t>
            </a:r>
            <a:r>
              <a:rPr lang="en-US" altLang="zh-CN" sz="2100" dirty="0">
                <a:solidFill>
                  <a:srgbClr val="FF0000"/>
                </a:solidFill>
              </a:rPr>
              <a:t>10</a:t>
            </a:r>
            <a:r>
              <a:rPr lang="zh-CN" altLang="en-US" sz="2100" dirty="0">
                <a:solidFill>
                  <a:srgbClr val="FF0000"/>
                </a:solidFill>
              </a:rPr>
              <a:t>分</a:t>
            </a:r>
            <a:r>
              <a:rPr lang="zh-CN" altLang="en-US" sz="2100" dirty="0"/>
              <a:t>。</a:t>
            </a:r>
            <a:endParaRPr lang="en-US" altLang="zh-CN" sz="2100" dirty="0"/>
          </a:p>
          <a:p>
            <a:pPr lvl="1">
              <a:spcBef>
                <a:spcPct val="0"/>
              </a:spcBef>
            </a:pPr>
            <a:r>
              <a:rPr lang="zh-CN" altLang="en-US" sz="2100" dirty="0"/>
              <a:t>每次实验成绩要综合考虑预习情况、实验表现、实验报告、是否有抄袭、迟到等情况。</a:t>
            </a:r>
            <a:endParaRPr lang="en-US" altLang="zh-CN" sz="2100" dirty="0"/>
          </a:p>
          <a:p>
            <a:pPr>
              <a:spcBef>
                <a:spcPct val="0"/>
              </a:spcBef>
            </a:pPr>
            <a:r>
              <a:rPr lang="zh-CN" altLang="en-US" dirty="0"/>
              <a:t>考试成绩</a:t>
            </a:r>
            <a:endParaRPr lang="en-US" altLang="zh-CN" dirty="0"/>
          </a:p>
          <a:p>
            <a:pPr lvl="1">
              <a:spcBef>
                <a:spcPct val="0"/>
              </a:spcBef>
            </a:pPr>
            <a:r>
              <a:rPr lang="zh-CN" altLang="en-US" sz="2100" dirty="0"/>
              <a:t>单独闭卷上机</a:t>
            </a:r>
            <a:r>
              <a:rPr lang="en-US" altLang="zh-CN" sz="2100" dirty="0"/>
              <a:t>1.5/2</a:t>
            </a:r>
            <a:r>
              <a:rPr lang="zh-CN" altLang="en-US" sz="2100" dirty="0"/>
              <a:t>小时考试，</a:t>
            </a:r>
            <a:r>
              <a:rPr lang="zh-CN" altLang="en-US" sz="2100" dirty="0">
                <a:solidFill>
                  <a:srgbClr val="FF0000"/>
                </a:solidFill>
              </a:rPr>
              <a:t>禁止教师和助教给学生任何提示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 lvl="1">
              <a:spcBef>
                <a:spcPct val="0"/>
              </a:spcBef>
            </a:pPr>
            <a:r>
              <a:rPr lang="zh-CN" altLang="en-US" sz="2100" dirty="0"/>
              <a:t>成绩：上传的配置和中间结果，试卷答题，检查记录。（每次实验应至少练习上传</a:t>
            </a:r>
            <a:r>
              <a:rPr lang="en-US" altLang="zh-CN" sz="2100" dirty="0"/>
              <a:t>1</a:t>
            </a:r>
            <a:r>
              <a:rPr lang="zh-CN" altLang="en-US" sz="2100" dirty="0"/>
              <a:t>次）</a:t>
            </a:r>
            <a:endParaRPr lang="en-US" altLang="zh-CN" sz="2100" dirty="0"/>
          </a:p>
          <a:p>
            <a:pPr lvl="1">
              <a:spcBef>
                <a:spcPct val="0"/>
              </a:spcBef>
            </a:pPr>
            <a:r>
              <a:rPr lang="zh-CN" altLang="en-US" sz="2100" dirty="0"/>
              <a:t>不要作弊，考试时有监控录像。</a:t>
            </a:r>
            <a:endParaRPr lang="en-US" altLang="zh-CN" sz="2100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698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关于不同实验套件的成绩计算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199640" y="722551"/>
            <a:ext cx="6372225" cy="2281396"/>
          </a:xfrm>
        </p:spPr>
        <p:txBody>
          <a:bodyPr/>
          <a:lstStyle/>
          <a:p>
            <a:r>
              <a:rPr lang="zh-CN" altLang="en-US" sz="2100" dirty="0"/>
              <a:t>鼓励同学们选择有难度、有挑战性的实验</a:t>
            </a:r>
            <a:endParaRPr lang="en-US" altLang="zh-CN" sz="2100" dirty="0"/>
          </a:p>
          <a:p>
            <a:r>
              <a:rPr lang="zh-CN" altLang="en-US" sz="2100" dirty="0">
                <a:solidFill>
                  <a:srgbClr val="FF0000"/>
                </a:solidFill>
              </a:rPr>
              <a:t>基础型</a:t>
            </a:r>
            <a:r>
              <a:rPr lang="zh-CN" altLang="en-US" sz="2100" dirty="0"/>
              <a:t>实验套件的成绩要按照</a:t>
            </a:r>
            <a:r>
              <a:rPr lang="zh-CN" altLang="en-US" sz="2100" dirty="0">
                <a:solidFill>
                  <a:srgbClr val="FF0000"/>
                </a:solidFill>
              </a:rPr>
              <a:t>难度适当折算</a:t>
            </a:r>
            <a:endParaRPr lang="en-US" altLang="zh-CN" sz="2100" dirty="0">
              <a:solidFill>
                <a:srgbClr val="FF0000"/>
              </a:solidFill>
            </a:endParaRPr>
          </a:p>
          <a:p>
            <a:r>
              <a:rPr lang="zh-CN" altLang="en-US" sz="2100" dirty="0">
                <a:solidFill>
                  <a:srgbClr val="FF0000"/>
                </a:solidFill>
              </a:rPr>
              <a:t>进阶型、提高型</a:t>
            </a:r>
            <a:r>
              <a:rPr lang="zh-CN" altLang="en-US" sz="2100" dirty="0"/>
              <a:t>实验套件成绩</a:t>
            </a:r>
            <a:r>
              <a:rPr lang="zh-CN" altLang="en-US" sz="2100" dirty="0">
                <a:solidFill>
                  <a:srgbClr val="FF0000"/>
                </a:solidFill>
              </a:rPr>
              <a:t>不折算</a:t>
            </a:r>
            <a:r>
              <a:rPr lang="zh-CN" altLang="en-US" sz="2100" dirty="0"/>
              <a:t>。</a:t>
            </a:r>
            <a:endParaRPr lang="en-US" altLang="zh-CN" sz="2100" dirty="0"/>
          </a:p>
          <a:p>
            <a:r>
              <a:rPr lang="zh-CN" altLang="en-US" sz="2100" dirty="0"/>
              <a:t>设</a:t>
            </a:r>
            <a:r>
              <a:rPr lang="en-US" altLang="zh-CN" sz="2100" dirty="0"/>
              <a:t>X=</a:t>
            </a:r>
            <a:r>
              <a:rPr lang="zh-CN" altLang="en-US" sz="2100" dirty="0"/>
              <a:t>平时成绩*</a:t>
            </a:r>
            <a:r>
              <a:rPr lang="en-US" altLang="zh-CN" sz="2100" dirty="0"/>
              <a:t>30%+</a:t>
            </a:r>
            <a:r>
              <a:rPr lang="zh-CN" altLang="en-US" sz="2100" dirty="0"/>
              <a:t>考试成绩*</a:t>
            </a:r>
            <a:r>
              <a:rPr lang="en-US" altLang="zh-CN" sz="2100" dirty="0"/>
              <a:t>70% </a:t>
            </a:r>
            <a:r>
              <a:rPr lang="zh-CN" altLang="en-US" sz="2100" dirty="0"/>
              <a:t>（基础型）</a:t>
            </a:r>
            <a:endParaRPr lang="en-US" altLang="zh-CN" sz="2100" dirty="0"/>
          </a:p>
          <a:p>
            <a:r>
              <a:rPr lang="zh-CN" altLang="en-US" sz="2100" dirty="0"/>
              <a:t>设</a:t>
            </a:r>
            <a:r>
              <a:rPr lang="en-US" altLang="zh-CN" sz="2100" dirty="0"/>
              <a:t>Y=</a:t>
            </a:r>
            <a:r>
              <a:rPr lang="zh-CN" altLang="en-US" sz="2100" dirty="0"/>
              <a:t>基础型实验套件折算后总成绩</a:t>
            </a:r>
            <a:r>
              <a:rPr lang="en-US" altLang="zh-CN" sz="2100" dirty="0"/>
              <a:t>Y</a:t>
            </a:r>
          </a:p>
          <a:p>
            <a:endParaRPr lang="zh-CN" altLang="en-US" sz="2100" dirty="0"/>
          </a:p>
        </p:txBody>
      </p:sp>
      <p:sp>
        <p:nvSpPr>
          <p:cNvPr id="12292" name="左大括号 3"/>
          <p:cNvSpPr>
            <a:spLocks/>
          </p:cNvSpPr>
          <p:nvPr/>
        </p:nvSpPr>
        <p:spPr bwMode="auto">
          <a:xfrm>
            <a:off x="1493044" y="3309224"/>
            <a:ext cx="216694" cy="376476"/>
          </a:xfrm>
          <a:prstGeom prst="leftBrace">
            <a:avLst>
              <a:gd name="adj1" fmla="val 8281"/>
              <a:gd name="adj2" fmla="val 50000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293" name="文本框 4"/>
          <p:cNvSpPr txBox="1">
            <a:spLocks noChangeArrowheads="1"/>
          </p:cNvSpPr>
          <p:nvPr/>
        </p:nvSpPr>
        <p:spPr bwMode="auto">
          <a:xfrm>
            <a:off x="1709738" y="3003947"/>
            <a:ext cx="314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仿宋_GB2312" pitchFamily="49" charset="-122"/>
                <a:ea typeface="仿宋_GB2312" pitchFamily="49" charset="-122"/>
              </a:rPr>
              <a:t>Y= 60+(x-60)*a  X</a:t>
            </a:r>
            <a:r>
              <a:rPr lang="zh-CN" altLang="zh-CN" sz="1800" dirty="0">
                <a:latin typeface="仿宋_GB2312" pitchFamily="49" charset="-122"/>
                <a:ea typeface="仿宋_GB2312" pitchFamily="49" charset="-122"/>
              </a:rPr>
              <a:t>≥</a:t>
            </a:r>
            <a:r>
              <a:rPr lang="en-US" altLang="zh-CN" sz="1800" dirty="0">
                <a:latin typeface="仿宋_GB2312" pitchFamily="49" charset="-122"/>
                <a:ea typeface="仿宋_GB2312" pitchFamily="49" charset="-122"/>
              </a:rPr>
              <a:t>60</a:t>
            </a:r>
            <a:endParaRPr lang="zh-CN" altLang="en-US" sz="1800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294" name="文本框 5"/>
          <p:cNvSpPr txBox="1">
            <a:spLocks noChangeArrowheads="1"/>
          </p:cNvSpPr>
          <p:nvPr/>
        </p:nvSpPr>
        <p:spPr bwMode="auto">
          <a:xfrm>
            <a:off x="1706167" y="3583781"/>
            <a:ext cx="2591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p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8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仿宋_GB2312" pitchFamily="49" charset="-122"/>
                <a:ea typeface="仿宋_GB2312" pitchFamily="49" charset="-122"/>
              </a:rPr>
              <a:t>Y= X            X&lt;60</a:t>
            </a:r>
            <a:endParaRPr lang="zh-CN" altLang="en-US" sz="1800" dirty="0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125186"/>
              </p:ext>
            </p:extLst>
          </p:nvPr>
        </p:nvGraphicFramePr>
        <p:xfrm>
          <a:off x="5496129" y="2546552"/>
          <a:ext cx="3211116" cy="2074457"/>
        </p:xfrm>
        <a:graphic>
          <a:graphicData uri="http://schemas.openxmlformats.org/drawingml/2006/table">
            <a:tbl>
              <a:tblPr/>
              <a:tblGrid>
                <a:gridCol w="535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5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Y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84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92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77.5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81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84.5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81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84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72.5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77.5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82.5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72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67.5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72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73.5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66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69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62.5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63.5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a=0.5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a=0.6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a=0.7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a=0.8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a=0.9</a:t>
                      </a:r>
                    </a:p>
                  </a:txBody>
                  <a:tcPr marL="5716" marR="5716" marT="57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7433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考试卷样例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22" y="1122707"/>
            <a:ext cx="4950041" cy="3391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66" y="1025893"/>
            <a:ext cx="4946888" cy="36943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EEAFBC-D963-4C8E-ACED-ED4B6C38A207}"/>
              </a:ext>
            </a:extLst>
          </p:cNvPr>
          <p:cNvSpPr/>
          <p:nvPr/>
        </p:nvSpPr>
        <p:spPr>
          <a:xfrm>
            <a:off x="886660" y="4638588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套件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台路由器，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台交换机； 套件</a:t>
            </a:r>
            <a:r>
              <a:rPr lang="en-US" altLang="zh-CN" dirty="0">
                <a:solidFill>
                  <a:srgbClr val="FF0000"/>
                </a:solidFill>
              </a:rPr>
              <a:t>2:  4</a:t>
            </a:r>
            <a:r>
              <a:rPr lang="zh-CN" altLang="en-US" dirty="0">
                <a:solidFill>
                  <a:srgbClr val="FF0000"/>
                </a:solidFill>
              </a:rPr>
              <a:t>台路由器，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台交换机。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1600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试题内容简介（</a:t>
            </a:r>
            <a:r>
              <a:rPr lang="zh-CN" altLang="en-US" dirty="0">
                <a:solidFill>
                  <a:schemeClr val="accent1"/>
                </a:solidFill>
              </a:rPr>
              <a:t>仅供参考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6" name="Group 10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130478"/>
              </p:ext>
            </p:extLst>
          </p:nvPr>
        </p:nvGraphicFramePr>
        <p:xfrm>
          <a:off x="817396" y="635954"/>
          <a:ext cx="7455242" cy="4426806"/>
        </p:xfrm>
        <a:graphic>
          <a:graphicData uri="http://schemas.openxmlformats.org/drawingml/2006/table">
            <a:tbl>
              <a:tblPr/>
              <a:tblGrid>
                <a:gridCol w="637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2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638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分数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举例说明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59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连线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52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VLAN</a:t>
                      </a: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配置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04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地址配置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9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协议配置</a:t>
                      </a: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基本协议（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OSPF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路由）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586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协议配置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NAT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TCP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。。。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19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协议配置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10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按照要求使全网互通（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静态路由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。。。）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85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简答题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截报文、显示协议信息，填写表格等（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所见即所得</a:t>
                      </a: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27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简答题</a:t>
                      </a: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2-3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解释协议的机制、画状态转移图等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27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总分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SzPct val="80000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80000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103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课程定位和目标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4544" y="635954"/>
            <a:ext cx="8760946" cy="403667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配合计算机网络课程，通过实验对所学的网络理论和技术加深理解和应用提高。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熟悉实验环境、熟练使用实验设备及网络模拟软件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扎实地掌握</a:t>
            </a:r>
            <a:r>
              <a:rPr lang="en-US" altLang="zh-CN" dirty="0">
                <a:solidFill>
                  <a:srgbClr val="FF0000"/>
                </a:solidFill>
              </a:rPr>
              <a:t>TCP/IP</a:t>
            </a:r>
            <a:r>
              <a:rPr lang="zh-CN" altLang="en-US" dirty="0"/>
              <a:t>各层的主要</a:t>
            </a:r>
            <a:r>
              <a:rPr lang="zh-CN" altLang="en-US" dirty="0">
                <a:solidFill>
                  <a:srgbClr val="FF0000"/>
                </a:solidFill>
              </a:rPr>
              <a:t>协议和原理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重点掌握</a:t>
            </a:r>
            <a:r>
              <a:rPr lang="en-US" altLang="zh-CN" dirty="0">
                <a:solidFill>
                  <a:srgbClr val="FF0000"/>
                </a:solidFill>
              </a:rPr>
              <a:t>RIP/OSPF/BGP</a:t>
            </a:r>
            <a:r>
              <a:rPr lang="zh-CN" altLang="en-US" dirty="0"/>
              <a:t>路由协议，报文结构、交互机制和路由算法－</a:t>
            </a:r>
            <a:r>
              <a:rPr lang="en-US" altLang="zh-CN" dirty="0"/>
              <a:t>&gt;</a:t>
            </a:r>
            <a:r>
              <a:rPr lang="zh-CN" altLang="en-US" dirty="0">
                <a:solidFill>
                  <a:srgbClr val="FF0000"/>
                </a:solidFill>
              </a:rPr>
              <a:t>协议设计思想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掌握</a:t>
            </a:r>
            <a:r>
              <a:rPr lang="zh-CN" altLang="en-US" dirty="0">
                <a:solidFill>
                  <a:srgbClr val="FF0000"/>
                </a:solidFill>
              </a:rPr>
              <a:t>网络组建设计和网络综合应用</a:t>
            </a:r>
            <a:r>
              <a:rPr lang="zh-CN" altLang="en-US" dirty="0"/>
              <a:t>等内容。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zh-CN" altLang="en-US" dirty="0"/>
              <a:t>在巩固所学理论知识的同时，培养较强的动手能力和应用能力，以及</a:t>
            </a:r>
            <a:r>
              <a:rPr lang="zh-CN" altLang="en-US" dirty="0">
                <a:solidFill>
                  <a:srgbClr val="FF0000"/>
                </a:solidFill>
              </a:rPr>
              <a:t>解决复杂网络工程问题的能力</a:t>
            </a:r>
            <a:r>
              <a:rPr lang="zh-CN" altLang="en-US" dirty="0"/>
              <a:t>。  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86281" y="4093014"/>
            <a:ext cx="8893175" cy="1159220"/>
          </a:xfrm>
          <a:prstGeom prst="horizontalScroll">
            <a:avLst>
              <a:gd name="adj" fmla="val 12500"/>
            </a:avLst>
          </a:prstGeom>
          <a:solidFill>
            <a:srgbClr val="FFFF66">
              <a:alpha val="89803"/>
            </a:srgbClr>
          </a:soli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3300"/>
              </a:buClr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自觉应用</a:t>
            </a:r>
            <a:r>
              <a:rPr lang="en-US" altLang="zh-CN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TCP/IP</a:t>
            </a:r>
            <a:r>
              <a:rPr lang="zh-CN" altLang="en-US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基本原理，分析、解决实验中各种问题。</a:t>
            </a:r>
            <a:endParaRPr lang="en-US" altLang="zh-CN" sz="21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ct val="0"/>
              </a:spcBef>
              <a:buClrTx/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所有问题都是有原因的，都是可以解决的</a:t>
            </a:r>
          </a:p>
        </p:txBody>
      </p:sp>
    </p:spTree>
    <p:extLst>
      <p:ext uri="{BB962C8B-B14F-4D97-AF65-F5344CB8AC3E}">
        <p14:creationId xmlns:p14="http://schemas.microsoft.com/office/powerpoint/2010/main" val="1147791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介绍提纲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91696" y="1242866"/>
            <a:ext cx="4906642" cy="276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marL="2057400" indent="-228600">
              <a:lnSpc>
                <a:spcPct val="125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一、课程基本情况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二、教学实验环境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003399"/>
                </a:solidFill>
                <a:latin typeface="黑体"/>
                <a:ea typeface="黑体"/>
              </a:rPr>
              <a:t>三、课程成绩计算</a:t>
            </a:r>
            <a:endParaRPr kumimoji="0" lang="en-US" altLang="zh-CN" sz="3600" b="1" dirty="0">
              <a:solidFill>
                <a:srgbClr val="003399"/>
              </a:solidFill>
              <a:latin typeface="黑体"/>
              <a:ea typeface="黑体"/>
            </a:endParaRPr>
          </a:p>
          <a:p>
            <a:pPr algn="just">
              <a:lnSpc>
                <a:spcPct val="105000"/>
              </a:lnSpc>
              <a:spcBef>
                <a:spcPts val="9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黑体"/>
                <a:ea typeface="黑体"/>
              </a:rPr>
              <a:t>四、小结</a:t>
            </a:r>
          </a:p>
        </p:txBody>
      </p:sp>
    </p:spTree>
    <p:extLst>
      <p:ext uri="{BB962C8B-B14F-4D97-AF65-F5344CB8AC3E}">
        <p14:creationId xmlns:p14="http://schemas.microsoft.com/office/powerpoint/2010/main" val="14451418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E0858-16FA-487E-8496-988F5666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</a:t>
            </a:r>
            <a:r>
              <a:rPr lang="en-US" altLang="zh-CN" dirty="0"/>
              <a:t>RFC</a:t>
            </a:r>
            <a:r>
              <a:rPr lang="zh-CN" altLang="en-US" dirty="0"/>
              <a:t>文档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7AA6999-711A-41D2-9BAF-D49AA6E91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5157"/>
              </p:ext>
            </p:extLst>
          </p:nvPr>
        </p:nvGraphicFramePr>
        <p:xfrm>
          <a:off x="179614" y="742950"/>
          <a:ext cx="8811991" cy="4278083"/>
        </p:xfrm>
        <a:graphic>
          <a:graphicData uri="http://schemas.openxmlformats.org/drawingml/2006/table">
            <a:tbl>
              <a:tblPr/>
              <a:tblGrid>
                <a:gridCol w="586652">
                  <a:extLst>
                    <a:ext uri="{9D8B030D-6E8A-4147-A177-3AD203B41FA5}">
                      <a16:colId xmlns:a16="http://schemas.microsoft.com/office/drawing/2014/main" val="2483795792"/>
                    </a:ext>
                  </a:extLst>
                </a:gridCol>
                <a:gridCol w="1099972">
                  <a:extLst>
                    <a:ext uri="{9D8B030D-6E8A-4147-A177-3AD203B41FA5}">
                      <a16:colId xmlns:a16="http://schemas.microsoft.com/office/drawing/2014/main" val="933584308"/>
                    </a:ext>
                  </a:extLst>
                </a:gridCol>
                <a:gridCol w="977751">
                  <a:extLst>
                    <a:ext uri="{9D8B030D-6E8A-4147-A177-3AD203B41FA5}">
                      <a16:colId xmlns:a16="http://schemas.microsoft.com/office/drawing/2014/main" val="3081049036"/>
                    </a:ext>
                  </a:extLst>
                </a:gridCol>
                <a:gridCol w="3744590">
                  <a:extLst>
                    <a:ext uri="{9D8B030D-6E8A-4147-A177-3AD203B41FA5}">
                      <a16:colId xmlns:a16="http://schemas.microsoft.com/office/drawing/2014/main" val="3052739919"/>
                    </a:ext>
                  </a:extLst>
                </a:gridCol>
                <a:gridCol w="2403026">
                  <a:extLst>
                    <a:ext uri="{9D8B030D-6E8A-4147-A177-3AD203B41FA5}">
                      <a16:colId xmlns:a16="http://schemas.microsoft.com/office/drawing/2014/main" val="576114574"/>
                    </a:ext>
                  </a:extLst>
                </a:gridCol>
              </a:tblGrid>
              <a:tr h="1983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网络协议名称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文档序号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文档名称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作者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836924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PPP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RFC1661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RFC1661-The Point-to-Point Protocol (PPP)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W. Simpson, </a:t>
                      </a:r>
                    </a:p>
                  </a:txBody>
                  <a:tcPr marL="7144" marR="7144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44076"/>
                  </a:ext>
                </a:extLst>
              </a:tr>
              <a:tr h="5949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RFC791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RFC791 - Internet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Information Sciences InstituteUniversity of Southern California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110710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ICMP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RFC792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RFC792 - Internet Control Message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J. Postel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421815"/>
                  </a:ext>
                </a:extLst>
              </a:tr>
              <a:tr h="396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RIP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RFC1058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RFC1058-Routing Information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C. Hedrick                        Rutgers University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585872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RIPv2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RFC2453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RFC2453 - RIP Version 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G. Malkin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986332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OSPFv2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RFC2328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RFC2328-OSPF version2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J. Moy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75463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BGP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RFC1771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RFC1771 - A Border Gateway Protocol 4 (BGP-4)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Y. Rekhter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955850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RFC959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RFC959 - File Transfer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J. Postel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36050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UDP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RFC768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User Datagram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J. Postel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782493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FTP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RFC959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RFC959 - File Transfer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Network Working Group J. Postel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363345"/>
                  </a:ext>
                </a:extLst>
              </a:tr>
              <a:tr h="2272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IPv6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RFC2460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RFC2460-Internet Protocol, Version 6 (IPv6) Specification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S. Deering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97902"/>
                  </a:ext>
                </a:extLst>
              </a:tr>
              <a:tr h="1983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SMTP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RFC2821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RFC2821 - Simple Mail Transfer Protocol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J. Klensin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179006"/>
                  </a:ext>
                </a:extLst>
              </a:tr>
              <a:tr h="3139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PPP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认证协议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RFC1334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FC1334 - PPP Authentication Protocols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B. Lloyd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930230"/>
                  </a:ext>
                </a:extLst>
              </a:tr>
              <a:tr h="2540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ICMP for IPv6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RFC2463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RFC2463- Internet Control Message Protocol for Ipv6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A. Conta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592789"/>
                  </a:ext>
                </a:extLst>
              </a:tr>
              <a:tr h="2540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HHTP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RFC2616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RFC2616 - Hypertext Transfer Protocol -- HTTP/1.1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Network Working Group R. Fielding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590504"/>
                  </a:ext>
                </a:extLst>
              </a:tr>
              <a:tr h="2540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OSPFv3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RFC2740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RFC2740 - OSPF for IPv6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Network Working Group R.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Coltun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18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0137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注意事项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157195" y="712349"/>
            <a:ext cx="8834410" cy="4353921"/>
          </a:xfrm>
        </p:spPr>
        <p:txBody>
          <a:bodyPr/>
          <a:lstStyle/>
          <a:p>
            <a:pPr>
              <a:defRPr/>
            </a:pPr>
            <a:r>
              <a:rPr lang="zh-CN" altLang="en-US" sz="2100" dirty="0"/>
              <a:t>建课程微信群，</a:t>
            </a:r>
            <a:r>
              <a:rPr lang="zh-CN" altLang="en-US" sz="21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群昵称请设置为学号</a:t>
            </a:r>
            <a:r>
              <a:rPr lang="zh-CN" altLang="en-US" sz="2100" dirty="0"/>
              <a:t>；</a:t>
            </a:r>
            <a:endParaRPr lang="en-US" altLang="zh-CN" sz="2100" dirty="0"/>
          </a:p>
          <a:p>
            <a:pPr>
              <a:defRPr/>
            </a:pPr>
            <a:r>
              <a:rPr lang="zh-CN" altLang="en-US" sz="2100" dirty="0"/>
              <a:t>请大家注册</a:t>
            </a:r>
            <a:r>
              <a:rPr lang="zh-CN" altLang="en-US" sz="2100" dirty="0">
                <a:solidFill>
                  <a:srgbClr val="FF0000"/>
                </a:solidFill>
              </a:rPr>
              <a:t>中国大学</a:t>
            </a:r>
            <a:r>
              <a:rPr lang="en-US" altLang="zh-CN" sz="2100" dirty="0">
                <a:solidFill>
                  <a:srgbClr val="FF0000"/>
                </a:solidFill>
              </a:rPr>
              <a:t>MOOC</a:t>
            </a:r>
            <a:r>
              <a:rPr lang="zh-CN" altLang="en-US" sz="2100" dirty="0">
                <a:solidFill>
                  <a:srgbClr val="FF0000"/>
                </a:solidFill>
              </a:rPr>
              <a:t>平台</a:t>
            </a:r>
            <a:r>
              <a:rPr lang="zh-CN" altLang="en-US" sz="2100" dirty="0"/>
              <a:t>和</a:t>
            </a:r>
            <a:r>
              <a:rPr lang="zh-CN" altLang="en-US" sz="2100" dirty="0">
                <a:solidFill>
                  <a:srgbClr val="FF0000"/>
                </a:solidFill>
              </a:rPr>
              <a:t>网络实验在线平台，</a:t>
            </a:r>
            <a:r>
              <a:rPr lang="zh-CN" altLang="en-US" sz="21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用户名请尽量用学号</a:t>
            </a:r>
            <a:r>
              <a:rPr lang="zh-CN" altLang="en-US" sz="2100" dirty="0">
                <a:solidFill>
                  <a:srgbClr val="FF0000"/>
                </a:solidFill>
              </a:rPr>
              <a:t>。（推荐用谷歌浏览器）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zh-CN" sz="2100" dirty="0"/>
              <a:t>https://www.icourse163.org/course/BUAA-1002744004</a:t>
            </a:r>
          </a:p>
          <a:p>
            <a:pPr lvl="1">
              <a:defRPr/>
            </a:pPr>
            <a:r>
              <a:rPr lang="en-US" altLang="zh-CN" sz="2100" dirty="0"/>
              <a:t>http://network-lab.mooc.buaa.edu.cn</a:t>
            </a:r>
          </a:p>
          <a:p>
            <a:pPr>
              <a:defRPr/>
            </a:pPr>
            <a:r>
              <a:rPr lang="zh-CN" altLang="en-US" sz="2100" dirty="0"/>
              <a:t>实验分组、套件说明（</a:t>
            </a:r>
            <a:r>
              <a:rPr lang="zh-CN" altLang="en-US" sz="2100" dirty="0">
                <a:solidFill>
                  <a:srgbClr val="FF0000"/>
                </a:solidFill>
              </a:rPr>
              <a:t>选择自由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1">
              <a:defRPr/>
            </a:pPr>
            <a:r>
              <a:rPr lang="en-US" altLang="zh-CN" sz="2100" dirty="0"/>
              <a:t>2</a:t>
            </a:r>
            <a:r>
              <a:rPr lang="zh-CN" altLang="zh-CN" sz="2100" dirty="0"/>
              <a:t>人一组，同组的同学需要选择同一个实验套件</a:t>
            </a:r>
            <a:endParaRPr lang="en-US" altLang="zh-CN" sz="2100" dirty="0"/>
          </a:p>
          <a:p>
            <a:pPr lvl="1">
              <a:defRPr/>
            </a:pPr>
            <a:r>
              <a:rPr lang="zh-CN" altLang="zh-CN" sz="2100" dirty="0"/>
              <a:t>在一个实验班中，不同的组可以做不同的实验套件，进度也可以不同</a:t>
            </a:r>
            <a:endParaRPr lang="en-US" altLang="zh-CN" sz="2100" dirty="0"/>
          </a:p>
          <a:p>
            <a:pPr>
              <a:defRPr/>
            </a:pPr>
            <a:r>
              <a:rPr lang="zh-CN" altLang="en-US" sz="2100" dirty="0">
                <a:solidFill>
                  <a:srgbClr val="FF0000"/>
                </a:solidFill>
              </a:rPr>
              <a:t>第一次课在</a:t>
            </a:r>
            <a:r>
              <a:rPr lang="en-US" altLang="zh-CN" sz="2100" dirty="0">
                <a:solidFill>
                  <a:srgbClr val="FF0000"/>
                </a:solidFill>
              </a:rPr>
              <a:t>3</a:t>
            </a:r>
            <a:r>
              <a:rPr lang="zh-CN" altLang="en-US" sz="2100" dirty="0">
                <a:solidFill>
                  <a:srgbClr val="FF0000"/>
                </a:solidFill>
              </a:rPr>
              <a:t>月</a:t>
            </a:r>
            <a:r>
              <a:rPr lang="en-US" altLang="zh-CN" sz="2100" dirty="0">
                <a:solidFill>
                  <a:srgbClr val="FF0000"/>
                </a:solidFill>
              </a:rPr>
              <a:t>20</a:t>
            </a:r>
            <a:r>
              <a:rPr lang="zh-CN" altLang="en-US" sz="2100" dirty="0">
                <a:solidFill>
                  <a:srgbClr val="FF0000"/>
                </a:solidFill>
              </a:rPr>
              <a:t>日</a:t>
            </a:r>
            <a:r>
              <a:rPr lang="en-US" altLang="zh-CN" sz="2100" dirty="0">
                <a:solidFill>
                  <a:srgbClr val="FF0000"/>
                </a:solidFill>
              </a:rPr>
              <a:t>--3</a:t>
            </a:r>
            <a:r>
              <a:rPr lang="zh-CN" altLang="en-US" sz="2100" dirty="0">
                <a:solidFill>
                  <a:srgbClr val="FF0000"/>
                </a:solidFill>
              </a:rPr>
              <a:t>月</a:t>
            </a:r>
            <a:r>
              <a:rPr lang="en-US" altLang="zh-CN" sz="2100" dirty="0">
                <a:solidFill>
                  <a:srgbClr val="FF0000"/>
                </a:solidFill>
              </a:rPr>
              <a:t>26</a:t>
            </a:r>
            <a:r>
              <a:rPr lang="zh-CN" altLang="en-US" sz="2100" dirty="0">
                <a:solidFill>
                  <a:srgbClr val="FF0000"/>
                </a:solidFill>
              </a:rPr>
              <a:t>日。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100" dirty="0"/>
              <a:t>有问题，请联系张力军：</a:t>
            </a:r>
            <a:r>
              <a:rPr lang="en-US" altLang="zh-CN" sz="2100" dirty="0"/>
              <a:t>13910011869</a:t>
            </a:r>
            <a:r>
              <a:rPr lang="zh-CN" altLang="en-US" sz="2100" dirty="0"/>
              <a:t>，</a:t>
            </a:r>
            <a:r>
              <a:rPr lang="en-US" altLang="zh-CN" sz="2100" dirty="0"/>
              <a:t>ljzhang@buaa.edu.cn</a:t>
            </a:r>
          </a:p>
        </p:txBody>
      </p:sp>
    </p:spTree>
    <p:extLst>
      <p:ext uri="{BB962C8B-B14F-4D97-AF65-F5344CB8AC3E}">
        <p14:creationId xmlns:p14="http://schemas.microsoft.com/office/powerpoint/2010/main" val="4994238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543050"/>
            <a:ext cx="5044679" cy="2153841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6000" dirty="0">
                <a:solidFill>
                  <a:srgbClr val="0000FF"/>
                </a:solidFill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9192529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eaLnBrk="1" hangingPunct="1"/>
            <a:r>
              <a:rPr lang="zh-CN" altLang="en-US">
                <a:ea typeface="宋体" panose="02010600030101010101" pitchFamily="2" charset="-122"/>
              </a:rPr>
              <a:t>课程安排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995" y="683740"/>
            <a:ext cx="8810372" cy="4316627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zh-CN" altLang="en-US" sz="2100" b="1" dirty="0"/>
              <a:t>实验课要求：规范、严格</a:t>
            </a:r>
            <a:endParaRPr lang="en-US" altLang="zh-CN" sz="2100" b="1" dirty="0"/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en-US" altLang="zh-CN" sz="2100" b="1" dirty="0">
                <a:solidFill>
                  <a:srgbClr val="FF0000"/>
                </a:solidFill>
              </a:rPr>
              <a:t>1</a:t>
            </a:r>
            <a:r>
              <a:rPr lang="zh-CN" altLang="en-US" sz="2100" b="1" dirty="0">
                <a:solidFill>
                  <a:srgbClr val="FF0000"/>
                </a:solidFill>
              </a:rPr>
              <a:t>学分</a:t>
            </a:r>
            <a:r>
              <a:rPr lang="en-US" altLang="zh-CN" sz="2100" b="1" dirty="0">
                <a:solidFill>
                  <a:srgbClr val="FF0000"/>
                </a:solidFill>
              </a:rPr>
              <a:t>/32</a:t>
            </a:r>
            <a:r>
              <a:rPr lang="zh-CN" altLang="en-US" sz="2100" b="1" dirty="0">
                <a:solidFill>
                  <a:srgbClr val="FF0000"/>
                </a:solidFill>
              </a:rPr>
              <a:t>学时</a:t>
            </a:r>
            <a:r>
              <a:rPr lang="zh-CN" altLang="en-US" sz="2100" b="1" dirty="0"/>
              <a:t>：内容要充实，不能太简单</a:t>
            </a:r>
            <a:endParaRPr lang="en-US" altLang="zh-CN" sz="2100" b="1" dirty="0"/>
          </a:p>
          <a:p>
            <a:pPr marL="0" indent="0" eaLnBrk="1" hangingPunct="1">
              <a:defRPr/>
            </a:pPr>
            <a:r>
              <a:rPr lang="zh-CN" altLang="en-US" sz="2100" b="1" dirty="0"/>
              <a:t>实验前讲解（</a:t>
            </a:r>
            <a:r>
              <a:rPr lang="en-US" altLang="zh-CN" sz="2100" b="1" dirty="0"/>
              <a:t> MOOC</a:t>
            </a:r>
            <a:r>
              <a:rPr lang="zh-CN" altLang="en-US" sz="2100" b="1" dirty="0"/>
              <a:t>网站：中国大学</a:t>
            </a:r>
            <a:r>
              <a:rPr lang="en-US" altLang="zh-CN" sz="2100" b="1" dirty="0"/>
              <a:t>MOOC </a:t>
            </a:r>
            <a:r>
              <a:rPr lang="zh-CN" altLang="en-US" sz="2100" b="1" dirty="0"/>
              <a:t>）</a:t>
            </a:r>
            <a:endParaRPr lang="en-US" altLang="zh-CN" sz="2100" b="1" dirty="0"/>
          </a:p>
          <a:p>
            <a:pPr marL="300038" lvl="1" indent="0" eaLnBrk="1" hangingPunct="1">
              <a:defRPr/>
            </a:pPr>
            <a:r>
              <a:rPr lang="en-US" altLang="zh-CN" sz="2100" b="1" dirty="0"/>
              <a:t>https://www.icourse163.org/course/BUAA-1002744004</a:t>
            </a:r>
          </a:p>
          <a:p>
            <a:pPr marL="0" lvl="1" indent="0" eaLnBrk="1" hangingPunct="1"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2100" b="1" dirty="0">
                <a:cs typeface="+mn-cs"/>
              </a:rPr>
              <a:t>课堂实验（</a:t>
            </a:r>
            <a:r>
              <a:rPr lang="zh-CN" altLang="en-US" sz="2100" b="1" dirty="0"/>
              <a:t>新主楼</a:t>
            </a:r>
            <a:r>
              <a:rPr lang="en-US" altLang="zh-CN" sz="2100" b="1" dirty="0">
                <a:solidFill>
                  <a:srgbClr val="FF0000"/>
                </a:solidFill>
              </a:rPr>
              <a:t>F330</a:t>
            </a:r>
            <a:r>
              <a:rPr lang="zh-CN" altLang="en-US" sz="2100" b="1" dirty="0"/>
              <a:t>）每次课</a:t>
            </a:r>
            <a:r>
              <a:rPr lang="en-US" altLang="zh-CN" sz="2100" b="1" dirty="0"/>
              <a:t>4</a:t>
            </a:r>
            <a:r>
              <a:rPr lang="zh-CN" altLang="en-US" sz="2100" b="1" dirty="0"/>
              <a:t>学时，</a:t>
            </a:r>
            <a:r>
              <a:rPr lang="zh-CN" altLang="en-US" sz="2100" b="1" dirty="0">
                <a:solidFill>
                  <a:srgbClr val="FF0000"/>
                </a:solidFill>
              </a:rPr>
              <a:t>承诺可延长至</a:t>
            </a:r>
            <a:r>
              <a:rPr lang="en-US" altLang="zh-CN" sz="2100" b="1" dirty="0">
                <a:solidFill>
                  <a:srgbClr val="FF0000"/>
                </a:solidFill>
              </a:rPr>
              <a:t>4</a:t>
            </a:r>
            <a:r>
              <a:rPr lang="zh-CN" altLang="en-US" sz="2100" b="1" dirty="0">
                <a:solidFill>
                  <a:srgbClr val="FF0000"/>
                </a:solidFill>
              </a:rPr>
              <a:t>小时</a:t>
            </a:r>
            <a:endParaRPr lang="en-US" altLang="zh-CN" sz="2100" b="1" dirty="0">
              <a:cs typeface="+mn-cs"/>
            </a:endParaRPr>
          </a:p>
          <a:p>
            <a:pPr marL="300038" lvl="2" indent="0" eaLnBrk="1" hangingPunct="1">
              <a:buSzPct val="90000"/>
              <a:defRPr/>
            </a:pPr>
            <a:r>
              <a:rPr lang="zh-CN" altLang="en-US" sz="1800" b="1" dirty="0"/>
              <a:t>上午</a:t>
            </a:r>
            <a:r>
              <a:rPr lang="en-US" altLang="zh-CN" sz="1800" b="1" dirty="0"/>
              <a:t>1-4</a:t>
            </a:r>
            <a:r>
              <a:rPr lang="zh-CN" altLang="en-US" sz="1800" b="1" dirty="0"/>
              <a:t>节，</a:t>
            </a:r>
            <a:r>
              <a:rPr lang="en-US" altLang="zh-CN" sz="1800" b="1" dirty="0"/>
              <a:t>8:00--11:25</a:t>
            </a:r>
            <a:r>
              <a:rPr lang="zh-CN" altLang="en-US" sz="1800" b="1" dirty="0"/>
              <a:t>（下课时间）</a:t>
            </a:r>
            <a:r>
              <a:rPr lang="en-US" altLang="zh-CN" sz="1800" b="1" dirty="0">
                <a:solidFill>
                  <a:srgbClr val="FF0000"/>
                </a:solidFill>
              </a:rPr>
              <a:t>—12:00</a:t>
            </a:r>
            <a:r>
              <a:rPr lang="zh-CN" altLang="en-US" sz="1800" b="1" dirty="0">
                <a:solidFill>
                  <a:srgbClr val="FF0000"/>
                </a:solidFill>
              </a:rPr>
              <a:t>（实验室最早关闭时间）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300038" lvl="2" indent="0" eaLnBrk="1" hangingPunct="1">
              <a:buSzPct val="90000"/>
              <a:defRPr/>
            </a:pPr>
            <a:r>
              <a:rPr lang="zh-CN" altLang="en-US" sz="1800" b="1" dirty="0"/>
              <a:t>下午</a:t>
            </a:r>
            <a:r>
              <a:rPr lang="en-US" altLang="zh-CN" sz="1800" b="1" dirty="0"/>
              <a:t>6-9</a:t>
            </a:r>
            <a:r>
              <a:rPr lang="zh-CN" altLang="en-US" sz="1800" b="1" dirty="0"/>
              <a:t>节，</a:t>
            </a:r>
            <a:r>
              <a:rPr lang="en-US" altLang="zh-CN" sz="1800" b="1" dirty="0"/>
              <a:t>14:00—17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25</a:t>
            </a:r>
            <a:r>
              <a:rPr lang="zh-CN" altLang="en-US" sz="1800" b="1" dirty="0"/>
              <a:t>（下课时间）</a:t>
            </a:r>
            <a:r>
              <a:rPr lang="en-US" altLang="zh-CN" sz="1800" b="1" dirty="0">
                <a:solidFill>
                  <a:srgbClr val="FF0000"/>
                </a:solidFill>
              </a:rPr>
              <a:t>—18:00</a:t>
            </a:r>
            <a:r>
              <a:rPr lang="zh-CN" altLang="en-US" sz="1800" b="1" dirty="0">
                <a:solidFill>
                  <a:srgbClr val="FF0000"/>
                </a:solidFill>
              </a:rPr>
              <a:t>（实验室最早关闭时间）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300038" lvl="2" indent="0" eaLnBrk="1" hangingPunct="1">
              <a:buSzPct val="90000"/>
              <a:defRPr/>
            </a:pPr>
            <a:r>
              <a:rPr lang="zh-CN" altLang="en-US" sz="1800" b="1" dirty="0"/>
              <a:t>晚上</a:t>
            </a:r>
            <a:r>
              <a:rPr lang="en-US" altLang="zh-CN" sz="1800" b="1" dirty="0"/>
              <a:t>11-14</a:t>
            </a:r>
            <a:r>
              <a:rPr lang="zh-CN" altLang="en-US" sz="1800" b="1" dirty="0"/>
              <a:t>节，</a:t>
            </a:r>
            <a:r>
              <a:rPr lang="en-US" altLang="zh-CN" sz="1800" b="1" dirty="0"/>
              <a:t>19:00</a:t>
            </a:r>
            <a:r>
              <a:rPr lang="zh-CN" altLang="en-US" sz="1800" b="1" dirty="0"/>
              <a:t>－</a:t>
            </a:r>
            <a:r>
              <a:rPr lang="en-US" altLang="zh-CN" sz="1800" b="1" dirty="0"/>
              <a:t>22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15</a:t>
            </a:r>
            <a:r>
              <a:rPr lang="zh-CN" altLang="en-US" sz="1800" b="1" dirty="0"/>
              <a:t>（下课时间）</a:t>
            </a:r>
            <a:r>
              <a:rPr lang="en-US" altLang="zh-CN" sz="1800" b="1" dirty="0">
                <a:solidFill>
                  <a:srgbClr val="FF0000"/>
                </a:solidFill>
              </a:rPr>
              <a:t>—23:00</a:t>
            </a:r>
            <a:r>
              <a:rPr lang="zh-CN" altLang="en-US" sz="1800" b="1" dirty="0">
                <a:solidFill>
                  <a:srgbClr val="FF0000"/>
                </a:solidFill>
              </a:rPr>
              <a:t>（实验室最早关闭时间）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0" indent="0" eaLnBrk="1" hangingPunct="1">
              <a:defRPr/>
            </a:pPr>
            <a:r>
              <a:rPr lang="zh-CN" altLang="en-US" sz="2100" b="1" dirty="0"/>
              <a:t>时间安排：</a:t>
            </a:r>
            <a:r>
              <a:rPr lang="en-US" altLang="zh-CN" sz="2100" b="1" dirty="0">
                <a:solidFill>
                  <a:srgbClr val="FF0000"/>
                </a:solidFill>
              </a:rPr>
              <a:t>3.20-5.29</a:t>
            </a:r>
            <a:r>
              <a:rPr lang="zh-CN" altLang="en-US" sz="2100" b="1" dirty="0">
                <a:solidFill>
                  <a:srgbClr val="FF0000"/>
                </a:solidFill>
              </a:rPr>
              <a:t>，每周一次课</a:t>
            </a:r>
            <a:endParaRPr lang="en-US" altLang="zh-CN" sz="2100" b="1" dirty="0">
              <a:solidFill>
                <a:srgbClr val="FF0000"/>
              </a:solidFill>
            </a:endParaRPr>
          </a:p>
          <a:p>
            <a:pPr marL="0" indent="0" eaLnBrk="1" hangingPunct="1">
              <a:defRPr/>
            </a:pPr>
            <a:r>
              <a:rPr lang="zh-CN" altLang="en-US" sz="2100" b="1" dirty="0"/>
              <a:t>在线答疑：</a:t>
            </a:r>
            <a:r>
              <a:rPr lang="zh-CN" altLang="en-US" sz="2100" b="1" dirty="0">
                <a:solidFill>
                  <a:srgbClr val="FF0000"/>
                </a:solidFill>
              </a:rPr>
              <a:t>教师</a:t>
            </a:r>
            <a:r>
              <a:rPr lang="zh-CN" altLang="en-US" sz="2100" b="1" dirty="0"/>
              <a:t>每天（下午和晚上），</a:t>
            </a:r>
            <a:r>
              <a:rPr lang="zh-CN" altLang="en-US" sz="2100" b="1" dirty="0">
                <a:solidFill>
                  <a:srgbClr val="FF0000"/>
                </a:solidFill>
              </a:rPr>
              <a:t>助教</a:t>
            </a:r>
            <a:r>
              <a:rPr lang="zh-CN" altLang="en-US" sz="2100" b="1" dirty="0"/>
              <a:t>每天（上午、下午）</a:t>
            </a:r>
            <a:endParaRPr lang="en-US" altLang="zh-CN" sz="2100" b="1" dirty="0"/>
          </a:p>
          <a:p>
            <a:pPr marL="0" indent="0" eaLnBrk="1" hangingPunct="1">
              <a:defRPr/>
            </a:pPr>
            <a:r>
              <a:rPr lang="zh-CN" altLang="en-US" sz="2100" b="1" dirty="0"/>
              <a:t>每个班≤</a:t>
            </a:r>
            <a:r>
              <a:rPr lang="en-US" altLang="zh-CN" sz="2100" b="1" dirty="0"/>
              <a:t>30</a:t>
            </a:r>
            <a:r>
              <a:rPr lang="zh-CN" altLang="en-US" sz="2100" b="1" dirty="0"/>
              <a:t>人，</a:t>
            </a:r>
            <a:r>
              <a:rPr lang="en-US" altLang="zh-CN" sz="2100" b="1" dirty="0"/>
              <a:t>15</a:t>
            </a:r>
            <a:r>
              <a:rPr lang="zh-CN" altLang="en-US" sz="2100" b="1" dirty="0"/>
              <a:t>组。提前</a:t>
            </a:r>
            <a:r>
              <a:rPr lang="zh-CN" altLang="en-US" sz="2100" b="1" dirty="0">
                <a:solidFill>
                  <a:srgbClr val="FF0000"/>
                </a:solidFill>
              </a:rPr>
              <a:t>自由组合</a:t>
            </a:r>
            <a:r>
              <a:rPr lang="zh-CN" altLang="en-US" sz="2100" b="1" dirty="0"/>
              <a:t>。</a:t>
            </a:r>
            <a:r>
              <a:rPr lang="en-US" altLang="zh-CN" sz="2100" b="1" dirty="0"/>
              <a:t>1</a:t>
            </a:r>
            <a:r>
              <a:rPr lang="zh-CN" altLang="en-US" sz="2100" b="1" dirty="0"/>
              <a:t>人一组也可以，对考试有好处</a:t>
            </a:r>
            <a:endParaRPr lang="en-US" altLang="zh-CN" sz="2100" b="1" dirty="0"/>
          </a:p>
        </p:txBody>
      </p:sp>
    </p:spTree>
    <p:extLst>
      <p:ext uri="{BB962C8B-B14F-4D97-AF65-F5344CB8AC3E}">
        <p14:creationId xmlns:p14="http://schemas.microsoft.com/office/powerpoint/2010/main" val="459000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课程安排说明（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30" y="635954"/>
            <a:ext cx="8484972" cy="4397365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</a:pPr>
            <a:r>
              <a:rPr lang="zh-CN" altLang="en-US" sz="2100" b="1" dirty="0">
                <a:solidFill>
                  <a:srgbClr val="FF0000"/>
                </a:solidFill>
              </a:rPr>
              <a:t>建设了远程在线实验平台</a:t>
            </a:r>
            <a:endParaRPr lang="en-US" altLang="zh-CN" sz="2100" b="1" dirty="0">
              <a:solidFill>
                <a:srgbClr val="FF0000"/>
              </a:solidFill>
            </a:endParaRPr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在线实验平台</a:t>
            </a:r>
            <a:r>
              <a:rPr lang="en-US" altLang="zh-CN" sz="1800" b="1" dirty="0"/>
              <a:t>24</a:t>
            </a:r>
            <a:r>
              <a:rPr lang="zh-CN" altLang="en-US" sz="1800" b="1" dirty="0"/>
              <a:t>小时开放</a:t>
            </a:r>
            <a:endParaRPr lang="en-US" altLang="zh-CN" sz="1800" b="1" dirty="0"/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提供在线实验教学、课前预习、课后复习的平台</a:t>
            </a:r>
            <a:endParaRPr lang="en-US" altLang="zh-CN" sz="1800" b="1" dirty="0"/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满足学生随时、随地实验的需要</a:t>
            </a:r>
            <a:endParaRPr lang="en-US" altLang="zh-CN" sz="1800" b="1" dirty="0"/>
          </a:p>
          <a:p>
            <a:pPr marL="0" indent="0" eaLnBrk="1" hangingPunct="1">
              <a:spcBef>
                <a:spcPct val="0"/>
              </a:spcBef>
            </a:pPr>
            <a:r>
              <a:rPr lang="zh-CN" altLang="en-US" sz="2100" b="1" dirty="0">
                <a:solidFill>
                  <a:srgbClr val="FF0000"/>
                </a:solidFill>
              </a:rPr>
              <a:t>线上线下混合式教学方式</a:t>
            </a:r>
            <a:endParaRPr lang="en-US" altLang="zh-CN" sz="2100" b="1" dirty="0">
              <a:solidFill>
                <a:srgbClr val="FF0000"/>
              </a:solidFill>
            </a:endParaRPr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线上课前预习</a:t>
            </a:r>
            <a:r>
              <a:rPr lang="en-US" altLang="zh-CN" sz="1800" b="1" dirty="0"/>
              <a:t>-</a:t>
            </a:r>
            <a:r>
              <a:rPr lang="zh-CN" altLang="en-US" sz="1800" b="1" dirty="0"/>
              <a:t>中国大学</a:t>
            </a:r>
            <a:r>
              <a:rPr lang="en-US" altLang="zh-CN" sz="1800" b="1" dirty="0"/>
              <a:t>MOOC</a:t>
            </a:r>
            <a:r>
              <a:rPr lang="zh-CN" altLang="en-US" sz="1800" b="1" dirty="0"/>
              <a:t>平台：</a:t>
            </a:r>
            <a:endParaRPr lang="en-US" altLang="zh-CN" sz="1800" b="1" dirty="0"/>
          </a:p>
          <a:p>
            <a:pPr marL="600075" lvl="2" indent="0" eaLnBrk="1" hangingPunct="1">
              <a:spcBef>
                <a:spcPct val="0"/>
              </a:spcBef>
            </a:pPr>
            <a:r>
              <a:rPr lang="zh-CN" altLang="en-US" sz="1500" b="1" dirty="0"/>
              <a:t>原理讲解、操作演示、练习题，</a:t>
            </a:r>
            <a:r>
              <a:rPr lang="zh-CN" altLang="en-US" sz="1500" b="1" dirty="0">
                <a:solidFill>
                  <a:srgbClr val="FF0000"/>
                </a:solidFill>
              </a:rPr>
              <a:t>取消手写预习报告</a:t>
            </a:r>
            <a:r>
              <a:rPr lang="zh-CN" altLang="en-US" sz="1500" b="1" dirty="0"/>
              <a:t>。</a:t>
            </a:r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线下课堂教学</a:t>
            </a:r>
            <a:r>
              <a:rPr lang="en-US" altLang="zh-CN" sz="1800" b="1" dirty="0"/>
              <a:t>-</a:t>
            </a:r>
            <a:r>
              <a:rPr lang="zh-CN" altLang="en-US" sz="1800" b="1" dirty="0">
                <a:solidFill>
                  <a:srgbClr val="FF0000"/>
                </a:solidFill>
              </a:rPr>
              <a:t>网络实验室</a:t>
            </a:r>
            <a:r>
              <a:rPr lang="en-US" altLang="zh-CN" sz="1800" b="1" dirty="0">
                <a:solidFill>
                  <a:srgbClr val="FF0000"/>
                </a:solidFill>
              </a:rPr>
              <a:t>F330</a:t>
            </a:r>
            <a:r>
              <a:rPr lang="zh-CN" altLang="en-US" sz="1800" b="1" dirty="0"/>
              <a:t>：</a:t>
            </a:r>
            <a:r>
              <a:rPr lang="zh-CN" altLang="en-US" sz="1800" b="1" dirty="0">
                <a:solidFill>
                  <a:srgbClr val="FF0000"/>
                </a:solidFill>
              </a:rPr>
              <a:t>大部分实验内容</a:t>
            </a:r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线上实验教学</a:t>
            </a:r>
            <a:r>
              <a:rPr lang="en-US" altLang="zh-CN" sz="1800" b="1" dirty="0"/>
              <a:t>-</a:t>
            </a:r>
            <a:r>
              <a:rPr lang="zh-CN" altLang="en-US" sz="1800" b="1" dirty="0"/>
              <a:t>在线实验平台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网络模拟软件</a:t>
            </a:r>
            <a:r>
              <a:rPr lang="en-US" altLang="zh-CN" sz="1800" b="1" dirty="0" err="1"/>
              <a:t>eNSP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：</a:t>
            </a:r>
            <a:endParaRPr lang="en-US" altLang="zh-CN" sz="1800" b="1" dirty="0"/>
          </a:p>
          <a:p>
            <a:pPr marL="600075" lvl="2" indent="0" eaLnBrk="1" hangingPunct="1">
              <a:spcBef>
                <a:spcPct val="0"/>
              </a:spcBef>
            </a:pPr>
            <a:r>
              <a:rPr lang="zh-CN" altLang="en-US" sz="1500" b="1" dirty="0"/>
              <a:t>课外的</a:t>
            </a:r>
            <a:r>
              <a:rPr lang="zh-CN" altLang="en-US" sz="1500" b="1" dirty="0">
                <a:solidFill>
                  <a:srgbClr val="FF0000"/>
                </a:solidFill>
              </a:rPr>
              <a:t>巩固复习</a:t>
            </a:r>
            <a:r>
              <a:rPr lang="zh-CN" altLang="en-US" sz="1500" b="1" dirty="0"/>
              <a:t>和</a:t>
            </a:r>
            <a:r>
              <a:rPr lang="zh-CN" altLang="en-US" sz="1500" b="1" dirty="0">
                <a:solidFill>
                  <a:srgbClr val="FF0000"/>
                </a:solidFill>
              </a:rPr>
              <a:t>拓展学习</a:t>
            </a:r>
            <a:r>
              <a:rPr lang="zh-CN" altLang="en-US" sz="1500" b="1" dirty="0"/>
              <a:t>，</a:t>
            </a:r>
            <a:r>
              <a:rPr lang="zh-CN" altLang="en-US" sz="1500" b="1" dirty="0">
                <a:solidFill>
                  <a:srgbClr val="FF0000"/>
                </a:solidFill>
              </a:rPr>
              <a:t>在线实验内容</a:t>
            </a:r>
          </a:p>
          <a:p>
            <a:pPr marL="0" indent="0" eaLnBrk="1" hangingPunct="1">
              <a:spcBef>
                <a:spcPct val="0"/>
              </a:spcBef>
            </a:pPr>
            <a:r>
              <a:rPr lang="zh-CN" altLang="en-US" sz="2100" b="1" dirty="0"/>
              <a:t>采取切实措施持续改进教学效果</a:t>
            </a:r>
            <a:endParaRPr lang="en-US" altLang="zh-CN" sz="2100" b="1" dirty="0"/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采用小班上课，提高学生对教学资源的占用</a:t>
            </a:r>
            <a:endParaRPr lang="en-US" altLang="zh-CN" sz="1800" b="1" dirty="0"/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加强教学管理，量化对违纪行为的处理</a:t>
            </a:r>
            <a:endParaRPr lang="en-US" altLang="zh-CN" sz="1800" b="1" dirty="0"/>
          </a:p>
          <a:p>
            <a:pPr marL="300038" lvl="1" indent="0" eaLnBrk="1" hangingPunct="1">
              <a:spcBef>
                <a:spcPct val="0"/>
              </a:spcBef>
            </a:pPr>
            <a:r>
              <a:rPr lang="zh-CN" altLang="en-US" sz="1800" b="1" dirty="0"/>
              <a:t>加强实验指导和考查，严查抄袭</a:t>
            </a:r>
          </a:p>
        </p:txBody>
      </p:sp>
    </p:spTree>
    <p:extLst>
      <p:ext uri="{BB962C8B-B14F-4D97-AF65-F5344CB8AC3E}">
        <p14:creationId xmlns:p14="http://schemas.microsoft.com/office/powerpoint/2010/main" val="855435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课程安排说明（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16692"/>
            <a:ext cx="8991605" cy="433989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几点希望和建议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认真预习：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2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仔细阅读实验教材，带着问题来实验室做实验，而不是现翻书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2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认真观看视频讲解（理解原理）、实验操作录屏（了解实验操作） 、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eNSP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2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提前浏览常见问题解答的相关问题，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课程测试题只是预习的一小部分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网络故障排查：如何自觉应用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协议原理解决问题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实验习惯：分阶段完成、逐步排查，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避免欲速不达</a:t>
            </a:r>
            <a:endParaRPr lang="en-US" altLang="zh-CN" sz="2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特别注意：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网线接触不良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，物理层的小问题，会带来大麻烦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0038" lvl="1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遇到问题：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先自己尝试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用正确方法去解决，解决不了再找老师或助教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071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课程内容及实验套件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28412"/>
              </p:ext>
            </p:extLst>
          </p:nvPr>
        </p:nvGraphicFramePr>
        <p:xfrm>
          <a:off x="98430" y="635954"/>
          <a:ext cx="8963193" cy="4404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0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47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周号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套件1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（基础型=0.7）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套件2 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（进阶型）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提高层次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实验时间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实验方式</a:t>
                      </a:r>
                      <a:endParaRPr lang="zh-CN" sz="1800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1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altLang="zh-CN" sz="1800" b="1" kern="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实验入门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实验入门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实验入门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3.20-3.26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F330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6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6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数据链路层实验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数据链路层实验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数据链路层实验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3.27-4.2</a:t>
                      </a:r>
                      <a:endParaRPr lang="zh-CN" altLang="en-US" sz="16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6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zh-CN" altLang="en-US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网络层实验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4.3-4.9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线上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8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RIP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</a:rPr>
                        <a:t>OSPF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</a:rPr>
                        <a:t>OSPF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4.10-4.16</a:t>
                      </a:r>
                      <a:endParaRPr lang="zh-CN" altLang="en-US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</a:rPr>
                        <a:t>OSPF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BGP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BGP</a:t>
                      </a:r>
                      <a:r>
                        <a:rPr lang="zh-CN" sz="1800" b="1" kern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实验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4.17-4.23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4.24-4.30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r>
                        <a:rPr lang="zh-CN" sz="16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9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传输层实验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传输层实验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传输层实验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alt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5.1-5.7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6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r>
                        <a:rPr lang="en-US" alt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综合组网实验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复杂组网实验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提高实验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5.8-5.14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F330+</a:t>
                      </a:r>
                      <a:r>
                        <a:rPr lang="zh-CN" altLang="en-US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线上</a:t>
                      </a:r>
                      <a:endParaRPr lang="zh-CN" sz="1600" b="1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r>
                        <a:rPr lang="en-US" alt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现场上机考试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现场上机考试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期末验收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altLang="zh-CN" sz="1600" b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5.15-5.21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altLang="en-US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6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F330</a:t>
                      </a:r>
                      <a:endParaRPr lang="zh-CN" altLang="en-US" sz="1600" b="1" kern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8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4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满分</a:t>
                      </a:r>
                      <a:endParaRPr lang="zh-CN" sz="14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zh-CN" sz="1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800" b="1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1800" b="1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966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复杂网络综合设计实验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27964" y="1273990"/>
            <a:ext cx="4242911" cy="883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p"/>
              <a:defRPr kumimoji="1" sz="27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1pPr>
            <a:lvl2pPr marL="557213" indent="-214313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2pPr>
            <a:lvl3pPr marL="8572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1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3pPr>
            <a:lvl4pPr marL="12001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–"/>
              <a:defRPr kumimoji="1" sz="18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4pPr>
            <a:lvl5pPr marL="15430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5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</a:rPr>
              <a:t>商用级设备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</a:rPr>
              <a:t>构建真实网络环境</a:t>
            </a: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</a:endParaRPr>
          </a:p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</a:rPr>
              <a:t>解决复杂网络工程问题的能力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36" y="2143886"/>
            <a:ext cx="2613742" cy="2869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50" y="1715959"/>
            <a:ext cx="3394414" cy="32976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7857" y="724140"/>
            <a:ext cx="205945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面向一流水平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1416" y="724139"/>
            <a:ext cx="205945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面向能力培养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80876" y="724138"/>
            <a:ext cx="205945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面向工程实践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44435" y="724137"/>
            <a:ext cx="205945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面向技术发展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4523607" y="1273985"/>
            <a:ext cx="4242911" cy="5795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p"/>
              <a:defRPr kumimoji="1" sz="27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1pPr>
            <a:lvl2pPr marL="557213" indent="-214313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anose="05000000000000000000" pitchFamily="2" charset="2"/>
              <a:buChar char="Ø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2pPr>
            <a:lvl3pPr marL="8572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1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3pPr>
            <a:lvl4pPr marL="12001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–"/>
              <a:defRPr kumimoji="1" sz="18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4pPr>
            <a:lvl5pPr marL="1543050" indent="-171450" algn="l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0000FF"/>
              </a:buClr>
              <a:buFont typeface="Arial" panose="020B0604020202020204" pitchFamily="34" charset="0"/>
              <a:buChar char="»"/>
              <a:defRPr kumimoji="1" sz="1500">
                <a:solidFill>
                  <a:schemeClr val="tx1"/>
                </a:solidFill>
                <a:latin typeface="+mn-ea"/>
                <a:ea typeface="+mn-ea"/>
                <a:cs typeface="微软雅黑" panose="020B0503020204020204" pitchFamily="34" charset="-122"/>
              </a:defRPr>
            </a:lvl5pPr>
            <a:lvl6pPr marL="18859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</a:rPr>
              <a:t>结合实际工程案例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5605964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实验方法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167943" y="708262"/>
            <a:ext cx="6155531" cy="3888581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zh-CN" altLang="en-US" dirty="0"/>
              <a:t>循序渐进、由易到难</a:t>
            </a:r>
            <a:endParaRPr lang="en-US" altLang="zh-CN" dirty="0"/>
          </a:p>
          <a:p>
            <a:pPr marL="0" indent="0" eaLnBrk="1" hangingPunct="1">
              <a:defRPr/>
            </a:pPr>
            <a:r>
              <a:rPr lang="zh-CN" altLang="en-US" sz="2100" dirty="0"/>
              <a:t>验证型－</a:t>
            </a:r>
            <a:r>
              <a:rPr lang="en-US" altLang="zh-CN" sz="2100" dirty="0"/>
              <a:t>&gt;</a:t>
            </a:r>
            <a:r>
              <a:rPr lang="zh-CN" altLang="en-US" sz="2100" dirty="0"/>
              <a:t>分析型－</a:t>
            </a:r>
            <a:r>
              <a:rPr lang="en-US" altLang="zh-CN" sz="2100" dirty="0"/>
              <a:t>&gt;</a:t>
            </a:r>
            <a:r>
              <a:rPr lang="zh-CN" altLang="en-US" sz="2100" dirty="0"/>
              <a:t>设计型－</a:t>
            </a:r>
            <a:r>
              <a:rPr lang="en-US" altLang="zh-CN" sz="2100" dirty="0"/>
              <a:t>&gt;</a:t>
            </a:r>
            <a:r>
              <a:rPr lang="zh-CN" altLang="en-US" sz="2100" dirty="0"/>
              <a:t>综合型－</a:t>
            </a:r>
            <a:r>
              <a:rPr lang="en-US" altLang="zh-CN" sz="2100" dirty="0"/>
              <a:t>&gt;</a:t>
            </a:r>
            <a:r>
              <a:rPr lang="zh-CN" altLang="en-US" sz="2100" dirty="0"/>
              <a:t>创新型</a:t>
            </a:r>
            <a:endParaRPr lang="en-US" altLang="zh-CN" sz="2100" dirty="0"/>
          </a:p>
          <a:p>
            <a:pPr marL="0" indent="0" eaLnBrk="1" hangingPunct="1">
              <a:defRPr/>
            </a:pPr>
            <a:r>
              <a:rPr lang="zh-CN" altLang="en-US" sz="2100" dirty="0"/>
              <a:t>协议配置，验证</a:t>
            </a:r>
            <a:endParaRPr lang="en-US" altLang="zh-CN" sz="2100" dirty="0"/>
          </a:p>
          <a:p>
            <a:pPr marL="0" indent="0" eaLnBrk="1" hangingPunct="1">
              <a:defRPr/>
            </a:pPr>
            <a:r>
              <a:rPr lang="zh-CN" altLang="en-US" sz="2100" dirty="0"/>
              <a:t>报文截获，分析</a:t>
            </a:r>
            <a:r>
              <a:rPr lang="zh-CN" altLang="en-US" sz="2100" dirty="0">
                <a:solidFill>
                  <a:srgbClr val="FF0000"/>
                </a:solidFill>
              </a:rPr>
              <a:t>报文格式和协议的交互机制</a:t>
            </a:r>
            <a:endParaRPr lang="en-US" altLang="zh-CN" sz="2100" dirty="0">
              <a:solidFill>
                <a:srgbClr val="FF0000"/>
              </a:solidFill>
            </a:endParaRPr>
          </a:p>
          <a:p>
            <a:pPr marL="0" indent="0" eaLnBrk="1" hangingPunct="1">
              <a:defRPr/>
            </a:pPr>
            <a:r>
              <a:rPr lang="zh-CN" altLang="en-US" sz="2100" dirty="0"/>
              <a:t>综合应用</a:t>
            </a:r>
            <a:endParaRPr lang="en-US" altLang="zh-CN" sz="2100" dirty="0"/>
          </a:p>
          <a:p>
            <a:pPr lvl="1" eaLnBrk="1" hangingPunct="1">
              <a:defRPr/>
            </a:pPr>
            <a:r>
              <a:rPr lang="zh-CN" altLang="en-US" sz="2100" dirty="0"/>
              <a:t>网络工程综合设计</a:t>
            </a:r>
            <a:endParaRPr lang="en-US" altLang="zh-CN" sz="2100" dirty="0"/>
          </a:p>
          <a:p>
            <a:pPr marL="0" indent="0" eaLnBrk="1" hangingPunct="1">
              <a:defRPr/>
            </a:pPr>
            <a:r>
              <a:rPr lang="zh-CN" altLang="en-US" sz="2100" dirty="0"/>
              <a:t>创新实验</a:t>
            </a:r>
            <a:r>
              <a:rPr lang="en-US" altLang="zh-CN" sz="2100" dirty="0"/>
              <a:t>--</a:t>
            </a:r>
            <a:r>
              <a:rPr lang="zh-CN" altLang="en-US" sz="2100" dirty="0"/>
              <a:t>提高层次</a:t>
            </a:r>
            <a:endParaRPr lang="en-US" altLang="zh-CN" sz="2100" dirty="0"/>
          </a:p>
          <a:p>
            <a:pPr marL="300038" lvl="1" indent="0" eaLnBrk="1" hangingPunct="1">
              <a:defRPr/>
            </a:pPr>
            <a:r>
              <a:rPr lang="zh-CN" altLang="en-US" sz="2100" dirty="0"/>
              <a:t>协议、算法的研究与实现</a:t>
            </a:r>
          </a:p>
        </p:txBody>
      </p:sp>
    </p:spTree>
    <p:extLst>
      <p:ext uri="{BB962C8B-B14F-4D97-AF65-F5344CB8AC3E}">
        <p14:creationId xmlns:p14="http://schemas.microsoft.com/office/powerpoint/2010/main" val="20308684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t" anchorCtr="1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t" anchorCtr="1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t" anchorCtr="1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0000" tIns="46800" rIns="90000" bIns="46800" numCol="1" anchor="t" anchorCtr="1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毕业答辩尹瑞模板">
  <a:themeElements>
    <a:clrScheme name="毕业答辩尹瑞模板 9">
      <a:dk1>
        <a:srgbClr val="330066"/>
      </a:dk1>
      <a:lt1>
        <a:srgbClr val="D8DADA"/>
      </a:lt1>
      <a:dk2>
        <a:srgbClr val="FFFFFF"/>
      </a:dk2>
      <a:lt2>
        <a:srgbClr val="6B6B6B"/>
      </a:lt2>
      <a:accent1>
        <a:srgbClr val="DF0029"/>
      </a:accent1>
      <a:accent2>
        <a:srgbClr val="DF0029"/>
      </a:accent2>
      <a:accent3>
        <a:srgbClr val="E9EAEA"/>
      </a:accent3>
      <a:accent4>
        <a:srgbClr val="2A0056"/>
      </a:accent4>
      <a:accent5>
        <a:srgbClr val="ECAAAC"/>
      </a:accent5>
      <a:accent6>
        <a:srgbClr val="CA0024"/>
      </a:accent6>
      <a:hlink>
        <a:srgbClr val="135A9A"/>
      </a:hlink>
      <a:folHlink>
        <a:srgbClr val="711C81"/>
      </a:folHlink>
    </a:clrScheme>
    <a:fontScheme name="毕业答辩尹瑞模板">
      <a:majorFont>
        <a:latin typeface="黑体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rgbClr val="CCECFF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仿宋_GB2312" pitchFamily="49" charset="-122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  <a:scene3d>
          <a:camera prst="legacyObliqueTopRight"/>
          <a:lightRig rig="legacyFlat3" dir="b"/>
        </a:scene3d>
        <a:sp3d extrusionH="430200" prstMaterial="legacyMatte">
          <a:bevelT w="13500" h="13500" prst="angle"/>
          <a:bevelB w="13500" h="13500" prst="angle"/>
          <a:extrusionClr>
            <a:srgbClr val="CCECFF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仿宋_GB2312" pitchFamily="49" charset="-122"/>
            <a:ea typeface="仿宋_GB2312" pitchFamily="49" charset="-122"/>
          </a:defRPr>
        </a:defPPr>
      </a:lstStyle>
    </a:lnDef>
  </a:objectDefaults>
  <a:extraClrSchemeLst>
    <a:extraClrScheme>
      <a:clrScheme name="毕业答辩尹瑞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毕业答辩尹瑞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8">
        <a:dk1>
          <a:srgbClr val="330066"/>
        </a:dk1>
        <a:lt1>
          <a:srgbClr val="D8DADA"/>
        </a:lt1>
        <a:dk2>
          <a:srgbClr val="FFFFFF"/>
        </a:dk2>
        <a:lt2>
          <a:srgbClr val="6B6B6B"/>
        </a:lt2>
        <a:accent1>
          <a:srgbClr val="DF0029"/>
        </a:accent1>
        <a:accent2>
          <a:srgbClr val="8FECE5"/>
        </a:accent2>
        <a:accent3>
          <a:srgbClr val="E9EAEA"/>
        </a:accent3>
        <a:accent4>
          <a:srgbClr val="2A0056"/>
        </a:accent4>
        <a:accent5>
          <a:srgbClr val="ECAAAC"/>
        </a:accent5>
        <a:accent6>
          <a:srgbClr val="81D6CF"/>
        </a:accent6>
        <a:hlink>
          <a:srgbClr val="135A9A"/>
        </a:hlink>
        <a:folHlink>
          <a:srgbClr val="711C8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毕业答辩尹瑞模板 9">
        <a:dk1>
          <a:srgbClr val="330066"/>
        </a:dk1>
        <a:lt1>
          <a:srgbClr val="D8DADA"/>
        </a:lt1>
        <a:dk2>
          <a:srgbClr val="FFFFFF"/>
        </a:dk2>
        <a:lt2>
          <a:srgbClr val="6B6B6B"/>
        </a:lt2>
        <a:accent1>
          <a:srgbClr val="DF0029"/>
        </a:accent1>
        <a:accent2>
          <a:srgbClr val="DF0029"/>
        </a:accent2>
        <a:accent3>
          <a:srgbClr val="E9EAEA"/>
        </a:accent3>
        <a:accent4>
          <a:srgbClr val="2A0056"/>
        </a:accent4>
        <a:accent5>
          <a:srgbClr val="ECAAAC"/>
        </a:accent5>
        <a:accent6>
          <a:srgbClr val="CA0024"/>
        </a:accent6>
        <a:hlink>
          <a:srgbClr val="135A9A"/>
        </a:hlink>
        <a:folHlink>
          <a:srgbClr val="711C8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5884</TotalTime>
  <Words>2620</Words>
  <Application>Microsoft Office PowerPoint</Application>
  <PresentationFormat>全屏显示(16:9)</PresentationFormat>
  <Paragraphs>499</Paragraphs>
  <Slides>33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Meiryo</vt:lpstr>
      <vt:lpstr>方正姚体</vt:lpstr>
      <vt:lpstr>仿宋_GB2312</vt:lpstr>
      <vt:lpstr>黑体</vt:lpstr>
      <vt:lpstr>经典特宋简</vt:lpstr>
      <vt:lpstr>楷体_GB2312</vt:lpstr>
      <vt:lpstr>宋体</vt:lpstr>
      <vt:lpstr>微软雅黑</vt:lpstr>
      <vt:lpstr>Algerian</vt:lpstr>
      <vt:lpstr>Arial</vt:lpstr>
      <vt:lpstr>Calibri</vt:lpstr>
      <vt:lpstr>Constantia</vt:lpstr>
      <vt:lpstr>Times New Roman</vt:lpstr>
      <vt:lpstr>Wingdings</vt:lpstr>
      <vt:lpstr>3_默认设计模板</vt:lpstr>
      <vt:lpstr>5_默认设计模板</vt:lpstr>
      <vt:lpstr>毕业答辩尹瑞模板</vt:lpstr>
      <vt:lpstr>Image</vt:lpstr>
      <vt:lpstr>PowerPoint 演示文稿</vt:lpstr>
      <vt:lpstr>介绍提纲</vt:lpstr>
      <vt:lpstr>课程定位和目标</vt:lpstr>
      <vt:lpstr>课程安排</vt:lpstr>
      <vt:lpstr>课程安排说明（2）</vt:lpstr>
      <vt:lpstr>课程安排说明（3）</vt:lpstr>
      <vt:lpstr>课程内容及实验套件</vt:lpstr>
      <vt:lpstr>复杂网络综合设计实验</vt:lpstr>
      <vt:lpstr>实验方法</vt:lpstr>
      <vt:lpstr>实验教材及教学资源</vt:lpstr>
      <vt:lpstr>介绍提纲</vt:lpstr>
      <vt:lpstr>北航--华为网络实验室（2003年）</vt:lpstr>
      <vt:lpstr>北航-华为/华三网络实验室</vt:lpstr>
      <vt:lpstr>华为IP产品发展历史</vt:lpstr>
      <vt:lpstr>主要网络设备厂商（思科、华为）及市场占有情况</vt:lpstr>
      <vt:lpstr>网络设备厂商的沉浮史，只有自主创新才能笑到最后</vt:lpstr>
      <vt:lpstr>远程在线计算机网络实验平台</vt:lpstr>
      <vt:lpstr>在线网络实验平台的总体架构</vt:lpstr>
      <vt:lpstr>在线实验管理系统</vt:lpstr>
      <vt:lpstr>计算机网络在线实验平台使用</vt:lpstr>
      <vt:lpstr>计算机网络在线实验平台使用</vt:lpstr>
      <vt:lpstr>计算机网络在线实验平台使用</vt:lpstr>
      <vt:lpstr>计算机网络在线实验平台使用</vt:lpstr>
      <vt:lpstr>计算机网络在线实验平台使用</vt:lpstr>
      <vt:lpstr>介绍提纲</vt:lpstr>
      <vt:lpstr>关于实验成绩和考试</vt:lpstr>
      <vt:lpstr>关于不同实验套件的成绩计算</vt:lpstr>
      <vt:lpstr>考试卷样例</vt:lpstr>
      <vt:lpstr>试题内容简介（仅供参考）</vt:lpstr>
      <vt:lpstr>介绍提纲</vt:lpstr>
      <vt:lpstr>相关RFC文档</vt:lpstr>
      <vt:lpstr>注意事项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  录</dc:title>
  <dc:creator>123</dc:creator>
  <cp:lastModifiedBy>mike330</cp:lastModifiedBy>
  <cp:revision>442</cp:revision>
  <dcterms:created xsi:type="dcterms:W3CDTF">2018-03-05T11:12:00Z</dcterms:created>
  <dcterms:modified xsi:type="dcterms:W3CDTF">2023-03-14T15:48:34Z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